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10"/>
  </p:notesMasterIdLst>
  <p:sldIdLst>
    <p:sldId id="256" r:id="rId2"/>
    <p:sldId id="346" r:id="rId3"/>
    <p:sldId id="437" r:id="rId4"/>
    <p:sldId id="456" r:id="rId5"/>
    <p:sldId id="457" r:id="rId6"/>
    <p:sldId id="455" r:id="rId7"/>
    <p:sldId id="452" r:id="rId8"/>
    <p:sldId id="454" r:id="rId9"/>
  </p:sldIdLst>
  <p:sldSz cx="9144000" cy="6858000" type="screen4x3"/>
  <p:notesSz cx="6858000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99"/>
    <a:srgbClr val="CC3399"/>
    <a:srgbClr val="669900"/>
    <a:srgbClr val="FFFFBD"/>
    <a:srgbClr val="FF5050"/>
    <a:srgbClr val="FF7C80"/>
    <a:srgbClr val="CCE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13" autoAdjust="0"/>
    <p:restoredTop sz="93594" autoAdjust="0"/>
  </p:normalViewPr>
  <p:slideViewPr>
    <p:cSldViewPr>
      <p:cViewPr varScale="1">
        <p:scale>
          <a:sx n="84" d="100"/>
          <a:sy n="84" d="100"/>
        </p:scale>
        <p:origin x="93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612-srfs001\public\&#1044;&#1054;&#1061;&#1054;&#1044;&#1067;\&#1056;&#1045;&#1064;&#1045;&#1053;&#1048;&#1071;%20&#1086;&#1073;%20&#1080;&#1089;&#1087;&#1086;&#1083;&#1085;&#1077;&#1085;&#1080;&#1080;%20&#1073;&#1102;&#1076;&#1078;&#1077;&#1090;&#1072;\2021\6%20&#1084;&#1077;&#1089;\&#1041;&#1070;&#1044;&#1046;&#1045;&#1058;\&#1044;&#1080;&#1072;&#1075;&#1088;&#1072;&#1084;&#1084;&#1072;%20&#1088;&#1072;&#1089;&#1093;&#1086;&#1076;&#1099;%20%20.xls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KRIRFO-WS2012\Public\&#1044;&#1054;&#1061;&#1054;&#1044;&#1067;\&#1056;&#1045;&#1064;&#1045;&#1053;&#1048;&#1071;%20&#1086;&#1073;%20&#1080;&#1089;&#1087;&#1086;&#1083;&#1085;&#1077;&#1085;&#1080;&#1080;%20&#1073;&#1102;&#1076;&#1078;&#1077;&#1090;&#1072;\2019\1%20&#1082;&#1074;\&#1041;&#1070;&#1044;&#1046;&#1045;&#1058;\&#1044;&#1080;&#1072;&#1075;&#1088;&#1072;&#1084;&#1084;&#1072;%20&#1088;&#1072;&#1089;&#1093;&#1086;&#1076;&#1099;%20&#1089;&#1090;&#1072;&#1090;&#1100;&#1080;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KRIRFO-WS2012\Public\&#1044;&#1054;&#1061;&#1054;&#1044;&#1067;\&#1056;&#1045;&#1064;&#1045;&#1053;&#1048;&#1071;%20&#1086;&#1073;%20&#1080;&#1089;&#1087;&#1086;&#1083;&#1085;&#1077;&#1085;&#1080;&#1080;%20&#1073;&#1102;&#1076;&#1078;&#1077;&#1090;&#1072;\2019\9%20&#1084;&#1077;&#1089;\&#1041;&#1070;&#1044;&#1046;&#1045;&#1058;\&#1044;&#1080;&#1072;&#1075;&#1088;&#1072;&#1084;&#1084;&#1072;%20&#1088;&#1072;&#1089;&#1093;&#1086;&#1076;&#1099;%20&#1082;&#1086;&#1085;&#1089;&#1086;&#1083;&#1080;&#1076;.xls" TargetMode="External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KRIRFO-WS2012\Public\&#1044;&#1054;&#1061;&#1054;&#1044;&#1067;\&#1056;&#1045;&#1064;&#1045;&#1053;&#1048;&#1071;%20&#1086;&#1073;%20&#1080;&#1089;&#1087;&#1086;&#1083;&#1085;&#1077;&#1085;&#1080;&#1080;%20&#1073;&#1102;&#1076;&#1078;&#1077;&#1090;&#1072;\2019\&#1075;&#1086;&#1076;\&#1041;&#1070;&#1044;&#1046;&#1045;&#1058;\&#1044;&#1080;&#1072;&#1075;&#1088;&#1072;&#1084;&#1084;&#1072;%20&#1088;&#1072;&#1089;&#1093;&#1086;&#1076;&#1099;%20&#1082;&#1086;&#1085;&#1089;&#1086;&#1083;&#1080;&#1076;&#1079;&#1072;%202019%20&#1075;..xls" TargetMode="External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f612-srfs001\public\&#1044;&#1054;&#1061;&#1054;&#1044;&#1067;\&#1056;&#1045;&#1064;&#1045;&#1053;&#1048;&#1071;%20&#1086;&#1073;%20&#1080;&#1089;&#1087;&#1086;&#1083;&#1085;&#1077;&#1085;&#1080;&#1080;%20&#1073;&#1102;&#1076;&#1078;&#1077;&#1090;&#1072;\2021\6%20&#1084;&#1077;&#1089;\&#1041;&#1070;&#1044;&#1046;&#1045;&#1058;\&#1044;&#1080;&#1072;&#1075;&#1088;&#1072;&#1084;&#1084;&#1072;%20&#1088;&#1072;&#1089;&#1093;&#1086;&#1076;&#1099;%20&#1089;&#1090;&#1072;&#1090;&#1100;&#1080;%20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f612-srfs001\public\&#1044;&#1054;&#1061;&#1054;&#1044;&#1067;\&#1056;&#1045;&#1064;&#1045;&#1053;&#1048;&#1071;%20&#1086;&#1073;%20&#1080;&#1089;&#1087;&#1086;&#1083;&#1085;&#1077;&#1085;&#1080;&#1080;%20&#1073;&#1102;&#1076;&#1078;&#1077;&#1090;&#1072;\2021\6%20&#1084;&#1077;&#1089;\&#1041;&#1070;&#1044;&#1046;&#1045;&#1058;\&#1044;&#1080;&#1072;&#1075;&#1088;&#1072;&#1084;&#1084;&#1072;%20%20&#1074;&#1085;&#1077;&#1073;&#1102;&#1076;&#1078;&#1077;&#1090;%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8415021419965411E-2"/>
          <c:y val="0.14567082623444"/>
          <c:w val="0.83733431758530175"/>
          <c:h val="0.8319202391367746"/>
        </c:manualLayout>
      </c:layout>
      <c:ofPieChart>
        <c:ofPieType val="bar"/>
        <c:varyColors val="1"/>
        <c:ser>
          <c:idx val="0"/>
          <c:order val="0"/>
          <c:dLbls>
            <c:dLbl>
              <c:idx val="2"/>
              <c:layout>
                <c:manualLayout>
                  <c:x val="1.8457349081364822E-2"/>
                  <c:y val="5.3893263342082241E-4"/>
                </c:manualLayout>
              </c:layout>
              <c:tx>
                <c:rich>
                  <a:bodyPr/>
                  <a:lstStyle/>
                  <a:p>
                    <a:r>
                      <a:rPr lang="ru-RU" sz="1445" b="1" i="0" baseline="0" dirty="0"/>
                      <a:t>Неналоговые </a:t>
                    </a:r>
                  </a:p>
                  <a:p>
                    <a:r>
                      <a:rPr lang="ru-RU" sz="1445" b="1" i="0" baseline="0" dirty="0"/>
                      <a:t>доходы – 1 351,1</a:t>
                    </a:r>
                  </a:p>
                  <a:p>
                    <a:r>
                      <a:rPr lang="ru-RU" sz="1445" b="1" i="0" baseline="0" dirty="0"/>
                      <a:t>(4,5 % и 12,0 %)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16666666666666"/>
                      <c:h val="0.103555555555555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836-4E9E-9C5F-522D79EC605F}"/>
                </c:ext>
              </c:extLst>
            </c:dLbl>
            <c:dLbl>
              <c:idx val="3"/>
              <c:layout>
                <c:manualLayout>
                  <c:x val="4.4457567804024505E-3"/>
                  <c:y val="0.110331583552056"/>
                </c:manualLayout>
              </c:layout>
              <c:tx>
                <c:rich>
                  <a:bodyPr/>
                  <a:lstStyle/>
                  <a:p>
                    <a:r>
                      <a:rPr lang="ru-RU" sz="1445" b="1" i="0" baseline="0" dirty="0"/>
                      <a:t>Дотации -</a:t>
                    </a:r>
                  </a:p>
                  <a:p>
                    <a:r>
                      <a:rPr lang="ru-RU" sz="1445" b="1" i="0" baseline="0" dirty="0"/>
                      <a:t>17 845,1 (59,1 %)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36-4E9E-9C5F-522D79EC605F}"/>
                </c:ext>
              </c:extLst>
            </c:dLbl>
            <c:dLbl>
              <c:idx val="4"/>
              <c:layout>
                <c:manualLayout>
                  <c:x val="-0.14954396325459318"/>
                  <c:y val="2.0184164479440086E-2"/>
                </c:manualLayout>
              </c:layout>
              <c:tx>
                <c:rich>
                  <a:bodyPr/>
                  <a:lstStyle/>
                  <a:p>
                    <a:r>
                      <a:rPr lang="ru-RU" sz="1445" b="1" i="0" baseline="0" dirty="0"/>
                      <a:t>Иные безвозмездные поступления - </a:t>
                    </a:r>
                  </a:p>
                  <a:p>
                    <a:r>
                      <a:rPr lang="ru-RU" sz="1445" b="1" i="0" baseline="0" dirty="0"/>
                      <a:t>1 122,2 (3,7 %)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36-4E9E-9C5F-522D79EC605F}"/>
                </c:ext>
              </c:extLst>
            </c:dLbl>
            <c:dLbl>
              <c:idx val="6"/>
              <c:layout>
                <c:manualLayout>
                  <c:x val="-8.0088254593175756E-2"/>
                  <c:y val="-3.8052639253426654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baseline="0"/>
                    </a:pPr>
                    <a:r>
                      <a:rPr lang="ru-RU" sz="1200" b="1" i="0" baseline="0" dirty="0"/>
                      <a:t>Подоходный налог с физ. лиц – 5 112,1</a:t>
                    </a:r>
                  </a:p>
                  <a:p>
                    <a:pPr>
                      <a:defRPr sz="1200" b="1" i="0" baseline="0"/>
                    </a:pPr>
                    <a:r>
                      <a:rPr lang="ru-RU" sz="1200" b="1" i="0" baseline="0" dirty="0"/>
                      <a:t>16,9 % в объеме доходов, 45,5 % в объеме собств. доходов)</a:t>
                    </a:r>
                    <a:endParaRPr lang="ru-RU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36-4E9E-9C5F-522D79EC605F}"/>
                </c:ext>
              </c:extLst>
            </c:dLbl>
            <c:dLbl>
              <c:idx val="7"/>
              <c:layout>
                <c:manualLayout>
                  <c:x val="-5.7958114610673669E-2"/>
                  <c:y val="-9.2593321668124843E-3"/>
                </c:manualLayout>
              </c:layout>
              <c:tx>
                <c:rich>
                  <a:bodyPr/>
                  <a:lstStyle/>
                  <a:p>
                    <a:pPr>
                      <a:defRPr sz="1200" b="1" i="0" baseline="0"/>
                    </a:pPr>
                    <a:r>
                      <a:rPr lang="ru-RU" sz="1200" b="1" i="0" baseline="0" dirty="0"/>
                      <a:t>Земельный налог – </a:t>
                    </a:r>
                  </a:p>
                  <a:p>
                    <a:pPr>
                      <a:defRPr sz="1200" b="1" i="0" baseline="0"/>
                    </a:pPr>
                    <a:r>
                      <a:rPr lang="ru-RU" sz="1200" b="1" i="0" baseline="0" dirty="0"/>
                      <a:t>310,4 (1,0% и 2,8 %)</a:t>
                    </a:r>
                    <a:endParaRPr lang="ru-RU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284022309711286"/>
                      <c:h val="6.351851851851851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E836-4E9E-9C5F-522D79EC605F}"/>
                </c:ext>
              </c:extLst>
            </c:dLbl>
            <c:dLbl>
              <c:idx val="8"/>
              <c:layout>
                <c:manualLayout>
                  <c:x val="-8.2525535870516184E-2"/>
                  <c:y val="1.7682123067949827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baseline="0"/>
                    </a:pPr>
                    <a:endParaRPr lang="ru-RU" sz="1200" b="1" i="0" baseline="0" dirty="0"/>
                  </a:p>
                  <a:p>
                    <a:pPr>
                      <a:defRPr sz="1200" b="1" i="0" baseline="0"/>
                    </a:pPr>
                    <a:r>
                      <a:rPr lang="ru-RU" sz="1200" b="1" i="0" baseline="0" dirty="0"/>
                      <a:t>Налог на недвижимость – 1 045,5 (3,5 % и 9,3%)</a:t>
                    </a:r>
                    <a:endParaRPr lang="ru-RU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038199912510937"/>
                      <c:h val="0.116574074074074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836-4E9E-9C5F-522D79EC605F}"/>
                </c:ext>
              </c:extLst>
            </c:dLbl>
            <c:dLbl>
              <c:idx val="9"/>
              <c:layout>
                <c:manualLayout>
                  <c:x val="-9.2002952755905518E-2"/>
                  <c:y val="8.2436570428696416E-3"/>
                </c:manualLayout>
              </c:layout>
              <c:tx>
                <c:rich>
                  <a:bodyPr/>
                  <a:lstStyle/>
                  <a:p>
                    <a:pPr>
                      <a:defRPr sz="1200" b="1" i="0" baseline="0"/>
                    </a:pPr>
                    <a:r>
                      <a:rPr lang="ru-RU" sz="1200" b="1" i="0" baseline="0" dirty="0"/>
                      <a:t>НДС -</a:t>
                    </a:r>
                  </a:p>
                  <a:p>
                    <a:pPr>
                      <a:defRPr sz="1200" b="1" i="0" baseline="0"/>
                    </a:pPr>
                    <a:r>
                      <a:rPr lang="ru-RU" sz="1200" b="1" i="0" baseline="0" dirty="0"/>
                      <a:t> 2 309,3 (7,6 % и 20,6%)</a:t>
                    </a:r>
                    <a:endParaRPr lang="ru-RU" sz="1200" dirty="0"/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836-4E9E-9C5F-522D79EC605F}"/>
                </c:ext>
              </c:extLst>
            </c:dLbl>
            <c:dLbl>
              <c:idx val="10"/>
              <c:layout>
                <c:manualLayout>
                  <c:x val="-0.21998965929532407"/>
                  <c:y val="-5.1007535348404033E-3"/>
                </c:manualLayout>
              </c:layout>
              <c:tx>
                <c:rich>
                  <a:bodyPr/>
                  <a:lstStyle/>
                  <a:p>
                    <a:r>
                      <a:rPr lang="ru-RU" sz="1445" b="1" i="0" baseline="0" dirty="0"/>
                      <a:t>Налоговые доходы -</a:t>
                    </a:r>
                  </a:p>
                  <a:p>
                    <a:r>
                      <a:rPr lang="ru-RU" sz="1445" b="1" i="0" baseline="0" dirty="0"/>
                      <a:t>9 883,7</a:t>
                    </a:r>
                  </a:p>
                  <a:p>
                    <a:r>
                      <a:rPr lang="ru-RU" sz="1445" b="1" i="0" baseline="0" dirty="0"/>
                      <a:t>(32,7 % и 88,0 %)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36-4E9E-9C5F-522D79EC605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45" b="1" i="0" baseline="0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вторичная.xlsx]Лист1'!$A$8:$A$15</c:f>
              <c:strCache>
                <c:ptCount val="8"/>
                <c:pt idx="0">
                  <c:v>Неналоговые доходы</c:v>
                </c:pt>
                <c:pt idx="1">
                  <c:v>Дотации</c:v>
                </c:pt>
                <c:pt idx="2">
                  <c:v>Иные безвозмездные поступления</c:v>
                </c:pt>
                <c:pt idx="3">
                  <c:v>Налоговые доходы</c:v>
                </c:pt>
                <c:pt idx="4">
                  <c:v>подоходный налог с физических лиц</c:v>
                </c:pt>
                <c:pt idx="5">
                  <c:v>земельный налог</c:v>
                </c:pt>
                <c:pt idx="6">
                  <c:v>Налог на недвижимость</c:v>
                </c:pt>
                <c:pt idx="7">
                  <c:v>НДС</c:v>
                </c:pt>
              </c:strCache>
            </c:strRef>
          </c:cat>
          <c:val>
            <c:numRef>
              <c:f>'[Диаграмма вторичная.xlsx]Лист1'!$B$6:$B$15</c:f>
              <c:numCache>
                <c:formatCode>General</c:formatCode>
                <c:ptCount val="10"/>
                <c:pt idx="2">
                  <c:v>2232.6999999999998</c:v>
                </c:pt>
                <c:pt idx="3">
                  <c:v>24896.2</c:v>
                </c:pt>
                <c:pt idx="4">
                  <c:v>9580.9</c:v>
                </c:pt>
                <c:pt idx="6">
                  <c:v>8571.7819999999992</c:v>
                </c:pt>
                <c:pt idx="7">
                  <c:v>661.79600000000005</c:v>
                </c:pt>
                <c:pt idx="8">
                  <c:v>2621.9639999999999</c:v>
                </c:pt>
                <c:pt idx="9">
                  <c:v>4043.6959999999999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836-4E9E-9C5F-522D79EC6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бюджета района по расходам                                           за 1 полугодие 2021 года, 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 тыс. рублей (всего 32 175,6),  </a:t>
            </a:r>
            <a:r>
              <a:rPr lang="ru-RU" sz="2000" b="1" i="1" u="none" strike="noStrike" baseline="0" dirty="0" err="1">
                <a:solidFill>
                  <a:srgbClr val="000000"/>
                </a:solidFill>
                <a:latin typeface="Times New Roman"/>
                <a:cs typeface="Times New Roman"/>
              </a:rPr>
              <a:t>уд.вес</a:t>
            </a:r>
            <a:r>
              <a:rPr lang="ru-RU" sz="2000" b="1" i="1" u="none" strike="noStrike" baseline="0" dirty="0">
                <a:solidFill>
                  <a:srgbClr val="000000"/>
                </a:solidFill>
                <a:latin typeface="Times New Roman"/>
                <a:cs typeface="Times New Roman"/>
              </a:rPr>
              <a:t> (%)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2000" b="1" i="1" u="none" strike="noStrike" baseline="0" dirty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27395935905274094"/>
          <c:y val="1.4574098066677946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081010383914"/>
          <c:y val="0.46423204467519957"/>
          <c:w val="0.41558485481015667"/>
          <c:h val="0.231354986198788"/>
        </c:manualLayout>
      </c:layout>
      <c:pie3DChart>
        <c:varyColors val="1"/>
        <c:ser>
          <c:idx val="1"/>
          <c:order val="0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AA1A-4E01-877A-81A1A32ACB6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AA1A-4E01-877A-81A1A32ACB6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AA1A-4E01-877A-81A1A32ACB6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AA1A-4E01-877A-81A1A32ACB6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AA1A-4E01-877A-81A1A32ACB6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AA1A-4E01-877A-81A1A32ACB6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AA1A-4E01-877A-81A1A32ACB6C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AA1A-4E01-877A-81A1A32ACB6C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AA1A-4E01-877A-81A1A32ACB6C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AA1A-4E01-877A-81A1A32ACB6C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AA1A-4E01-877A-81A1A32ACB6C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AA1A-4E01-877A-81A1A32ACB6C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C-AA1A-4E01-877A-81A1A32ACB6C}"/>
            </c:ext>
          </c:extLst>
        </c:ser>
        <c:ser>
          <c:idx val="2"/>
          <c:order val="1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D-AA1A-4E01-877A-81A1A32ACB6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E-AA1A-4E01-877A-81A1A32ACB6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F-AA1A-4E01-877A-81A1A32ACB6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0-AA1A-4E01-877A-81A1A32ACB6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1-AA1A-4E01-877A-81A1A32ACB6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2-AA1A-4E01-877A-81A1A32ACB6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3-AA1A-4E01-877A-81A1A32ACB6C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4-AA1A-4E01-877A-81A1A32ACB6C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5-AA1A-4E01-877A-81A1A32ACB6C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6-AA1A-4E01-877A-81A1A32ACB6C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17-AA1A-4E01-877A-81A1A32ACB6C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18-AA1A-4E01-877A-81A1A32ACB6C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9-AA1A-4E01-877A-81A1A32ACB6C}"/>
            </c:ext>
          </c:extLst>
        </c:ser>
        <c:ser>
          <c:idx val="0"/>
          <c:order val="2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A-AA1A-4E01-877A-81A1A32ACB6C}"/>
              </c:ext>
            </c:extLst>
          </c:dPt>
          <c:dPt>
            <c:idx val="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AA1A-4E01-877A-81A1A32ACB6C}"/>
              </c:ext>
            </c:extLst>
          </c:dPt>
          <c:dPt>
            <c:idx val="2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E-AA1A-4E01-877A-81A1A32ACB6C}"/>
              </c:ext>
            </c:extLst>
          </c:dPt>
          <c:dPt>
            <c:idx val="3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AA1A-4E01-877A-81A1A32ACB6C}"/>
              </c:ext>
            </c:extLst>
          </c:dPt>
          <c:dPt>
            <c:idx val="4"/>
            <c:bubble3D val="0"/>
            <c:spPr>
              <a:solidFill>
                <a:srgbClr val="85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AA1A-4E01-877A-81A1A32ACB6C}"/>
              </c:ext>
            </c:extLst>
          </c:dPt>
          <c:dPt>
            <c:idx val="5"/>
            <c:bubble3D val="0"/>
            <c:spPr>
              <a:solidFill>
                <a:srgbClr val="6DFBA3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4-AA1A-4E01-877A-81A1A32ACB6C}"/>
              </c:ext>
            </c:extLst>
          </c:dPt>
          <c:dPt>
            <c:idx val="6"/>
            <c:bubble3D val="0"/>
            <c:spPr>
              <a:solidFill>
                <a:srgbClr val="ED6D6D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6-AA1A-4E01-877A-81A1A32ACB6C}"/>
              </c:ext>
            </c:extLst>
          </c:dPt>
          <c:dPt>
            <c:idx val="7"/>
            <c:bubble3D val="0"/>
            <c:spPr>
              <a:solidFill>
                <a:srgbClr val="CC3399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8-AA1A-4E01-877A-81A1A32ACB6C}"/>
              </c:ext>
            </c:extLst>
          </c:dPt>
          <c:dPt>
            <c:idx val="8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A-AA1A-4E01-877A-81A1A32ACB6C}"/>
              </c:ext>
            </c:extLst>
          </c:dPt>
          <c:dPt>
            <c:idx val="9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C-AA1A-4E01-877A-81A1A32ACB6C}"/>
              </c:ext>
            </c:extLst>
          </c:dPt>
          <c:dPt>
            <c:idx val="10"/>
            <c:bubble3D val="0"/>
            <c:spPr>
              <a:solidFill>
                <a:srgbClr val="FFFF99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E-AA1A-4E01-877A-81A1A32ACB6C}"/>
              </c:ext>
            </c:extLst>
          </c:dPt>
          <c:dPt>
            <c:idx val="11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30-AA1A-4E01-877A-81A1A32ACB6C}"/>
              </c:ext>
            </c:extLst>
          </c:dPt>
          <c:dLbls>
            <c:dLbl>
              <c:idx val="0"/>
              <c:layout>
                <c:manualLayout>
                  <c:x val="-0.38071140278494575"/>
                  <c:y val="-0.12705049518705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Общегосударственная деятельность
2 174,2
6,8%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A1A-4E01-877A-81A1A32ACB6C}"/>
                </c:ext>
              </c:extLst>
            </c:dLbl>
            <c:dLbl>
              <c:idx val="1"/>
              <c:layout>
                <c:manualLayout>
                  <c:x val="-0.16324362606232301"/>
                  <c:y val="-0.16471163438070491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/>
                      <a:t>Сельское хозяйство, </a:t>
                    </a:r>
                    <a:r>
                      <a:rPr lang="ru-RU" dirty="0" err="1"/>
                      <a:t>рыбохозяйственная</a:t>
                    </a:r>
                    <a:r>
                      <a:rPr lang="ru-RU" dirty="0"/>
                      <a:t> деятельность
1 309,6
4,1%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A1A-4E01-877A-81A1A32ACB6C}"/>
                </c:ext>
              </c:extLst>
            </c:dLbl>
            <c:dLbl>
              <c:idx val="2"/>
              <c:layout>
                <c:manualLayout>
                  <c:x val="4.3553355060767789E-2"/>
                  <c:y val="-0.22833542526506595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Транспорт
500,7                    1,6%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A1A-4E01-877A-81A1A32ACB6C}"/>
                </c:ext>
              </c:extLst>
            </c:dLbl>
            <c:dLbl>
              <c:idx val="3"/>
              <c:layout>
                <c:manualLayout>
                  <c:x val="0.17846710429387594"/>
                  <c:y val="-0.11528772978680474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Топливо и энергетика
181,1
   0,6%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A1A-4E01-877A-81A1A32ACB6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AA1A-4E01-877A-81A1A32ACB6C}"/>
                </c:ext>
              </c:extLst>
            </c:dLbl>
            <c:dLbl>
              <c:idx val="5"/>
              <c:layout>
                <c:manualLayout>
                  <c:x val="6.5480678551544699E-2"/>
                  <c:y val="9.0343204816292946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Жилищно - коммунальные услуги и жилищное строительство
5 222,2
16,2%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AA1A-4E01-877A-81A1A32ACB6C}"/>
                </c:ext>
              </c:extLst>
            </c:dLbl>
            <c:dLbl>
              <c:idx val="6"/>
              <c:layout>
                <c:manualLayout>
                  <c:x val="5.382694039354359E-2"/>
                  <c:y val="0.1140004735920896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Здравоохранение 
8 306,8
25,8%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AA1A-4E01-877A-81A1A32ACB6C}"/>
                </c:ext>
              </c:extLst>
            </c:dLbl>
            <c:dLbl>
              <c:idx val="7"/>
              <c:layout>
                <c:manualLayout>
                  <c:x val="0.14107157103021686"/>
                  <c:y val="0.15900556607535266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Физическая культура и спорт
607,0
  1,9%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AA1A-4E01-877A-81A1A32ACB6C}"/>
                </c:ext>
              </c:extLst>
            </c:dLbl>
            <c:dLbl>
              <c:idx val="8"/>
              <c:layout>
                <c:manualLayout>
                  <c:x val="-0.11283937262901024"/>
                  <c:y val="0.12930253725587221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Культура  
 1</a:t>
                    </a:r>
                    <a:r>
                      <a:rPr lang="ru-RU" baseline="0"/>
                      <a:t> 021,2</a:t>
                    </a:r>
                    <a:r>
                      <a:rPr lang="ru-RU"/>
                      <a:t>
3,2%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AA1A-4E01-877A-81A1A32ACB6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AA1A-4E01-877A-81A1A32ACB6C}"/>
                </c:ext>
              </c:extLst>
            </c:dLbl>
            <c:dLbl>
              <c:idx val="10"/>
              <c:layout>
                <c:manualLayout>
                  <c:x val="-8.9959597903208122E-2"/>
                  <c:y val="0.11138567490799484"/>
                </c:manualLayout>
              </c:layout>
              <c:tx>
                <c:rich>
                  <a:bodyPr/>
                  <a:lstStyle/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Образование </a:t>
                    </a:r>
                  </a:p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11 570,2</a:t>
                    </a:r>
                  </a:p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 36,0%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AA1A-4E01-877A-81A1A32ACB6C}"/>
                </c:ext>
              </c:extLst>
            </c:dLbl>
            <c:dLbl>
              <c:idx val="11"/>
              <c:layout>
                <c:manualLayout>
                  <c:x val="-0.26434173001102135"/>
                  <c:y val="2.9802690188840551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Социальная политика
1 279,9
4,0%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AA1A-4E01-877A-81A1A32ACB6C}"/>
                </c:ext>
              </c:extLst>
            </c:dLbl>
            <c:dLbl>
              <c:idx val="12"/>
              <c:layout>
                <c:manualLayout>
                  <c:xMode val="edge"/>
                  <c:yMode val="edge"/>
                  <c:x val="0.34090945121145666"/>
                  <c:y val="0.1354644327085008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AA1A-4E01-877A-81A1A32ACB6C}"/>
                </c:ext>
              </c:extLst>
            </c:dLbl>
            <c:dLbl>
              <c:idx val="13"/>
              <c:layout>
                <c:manualLayout>
                  <c:xMode val="edge"/>
                  <c:yMode val="edge"/>
                  <c:x val="0.2770565698734378"/>
                  <c:y val="0.1902590347029506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AA1A-4E01-877A-81A1A32ACB6C}"/>
                </c:ext>
              </c:extLst>
            </c:dLbl>
            <c:dLbl>
              <c:idx val="14"/>
              <c:layout>
                <c:manualLayout>
                  <c:xMode val="edge"/>
                  <c:yMode val="edge"/>
                  <c:x val="2.2727296747430445E-2"/>
                  <c:y val="0.3729077080177832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AA1A-4E01-877A-81A1A32ACB6C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район'!$D$12:$D$23</c:f>
              <c:numCache>
                <c:formatCode>#,##0.00</c:formatCode>
                <c:ptCount val="12"/>
                <c:pt idx="0">
                  <c:v>2174.1999999999998</c:v>
                </c:pt>
                <c:pt idx="1">
                  <c:v>1309.5999999999999</c:v>
                </c:pt>
                <c:pt idx="2">
                  <c:v>500.7</c:v>
                </c:pt>
                <c:pt idx="3">
                  <c:v>181.1</c:v>
                </c:pt>
                <c:pt idx="5">
                  <c:v>5222.2</c:v>
                </c:pt>
                <c:pt idx="6">
                  <c:v>8306.7999999999993</c:v>
                </c:pt>
                <c:pt idx="7">
                  <c:v>607</c:v>
                </c:pt>
                <c:pt idx="8">
                  <c:v>1021.1</c:v>
                </c:pt>
                <c:pt idx="9">
                  <c:v>1</c:v>
                </c:pt>
                <c:pt idx="10">
                  <c:v>11570.2</c:v>
                </c:pt>
                <c:pt idx="11">
                  <c:v>1279.9000000000001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4-AA1A-4E01-877A-81A1A32AC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511425711337358"/>
          <c:y val="0.45807894775941516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лекарства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прочие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0-774A-45AF-9F37-A0497342057E}"/>
            </c:ext>
          </c:extLst>
        </c:ser>
        <c:ser>
          <c:idx val="2"/>
          <c:order val="1"/>
          <c:explosion val="25"/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лекарства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прочие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01-774A-45AF-9F37-A049734205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бюджета района по расходам                                           за 9 месяцев  2019 года, 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 тыс. рублей (всего 37 666,7),  уд.вес (%).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2000" b="1" i="1" u="none" strike="noStrike" baseline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27811736908682594"/>
          <c:y val="1.4573520775656467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081010383914"/>
          <c:y val="0.46423204467519957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150B-4EC4-9352-B56EAEDFE89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150B-4EC4-9352-B56EAEDFE89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150B-4EC4-9352-B56EAEDFE89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150B-4EC4-9352-B56EAEDFE89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150B-4EC4-9352-B56EAEDFE89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150B-4EC4-9352-B56EAEDFE89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150B-4EC4-9352-B56EAEDFE89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150B-4EC4-9352-B56EAEDFE89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150B-4EC4-9352-B56EAEDFE89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150B-4EC4-9352-B56EAEDFE890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150B-4EC4-9352-B56EAEDFE890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150B-4EC4-9352-B56EAEDFE890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C-150B-4EC4-9352-B56EAEDFE890}"/>
            </c:ext>
          </c:extLst>
        </c:ser>
        <c:ser>
          <c:idx val="2"/>
          <c:order val="1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D-150B-4EC4-9352-B56EAEDFE89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E-150B-4EC4-9352-B56EAEDFE89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F-150B-4EC4-9352-B56EAEDFE89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0-150B-4EC4-9352-B56EAEDFE89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1-150B-4EC4-9352-B56EAEDFE89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2-150B-4EC4-9352-B56EAEDFE89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3-150B-4EC4-9352-B56EAEDFE890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4-150B-4EC4-9352-B56EAEDFE890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5-150B-4EC4-9352-B56EAEDFE890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6-150B-4EC4-9352-B56EAEDFE890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17-150B-4EC4-9352-B56EAEDFE890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18-150B-4EC4-9352-B56EAEDFE890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9-150B-4EC4-9352-B56EAEDFE8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2" tx1="lt1" bg2="dk1" tx2="lt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бюджета района по расходам за 2019 год,                                            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 тыс. рублей (всего 55 508,8),  уд.вес (%).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2000" b="1" i="1" u="none" strike="noStrike" baseline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18423814857537713"/>
          <c:y val="1.4573520775656467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081010383914"/>
          <c:y val="0.46423204467519957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FEBC-40F5-A215-E1C4709010F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FEBC-40F5-A215-E1C4709010F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FEBC-40F5-A215-E1C4709010F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FEBC-40F5-A215-E1C4709010F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FEBC-40F5-A215-E1C4709010F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FEBC-40F5-A215-E1C4709010F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FEBC-40F5-A215-E1C4709010F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FEBC-40F5-A215-E1C4709010FE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FEBC-40F5-A215-E1C4709010FE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9-FEBC-40F5-A215-E1C4709010FE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A-FEBC-40F5-A215-E1C4709010FE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B-FEBC-40F5-A215-E1C4709010FE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C-FEBC-40F5-A215-E1C4709010FE}"/>
            </c:ext>
          </c:extLst>
        </c:ser>
        <c:ser>
          <c:idx val="2"/>
          <c:order val="1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D-FEBC-40F5-A215-E1C4709010FE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E-FEBC-40F5-A215-E1C4709010F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F-FEBC-40F5-A215-E1C4709010F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0-FEBC-40F5-A215-E1C4709010FE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1-FEBC-40F5-A215-E1C4709010F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2-FEBC-40F5-A215-E1C4709010FE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3-FEBC-40F5-A215-E1C4709010F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4-FEBC-40F5-A215-E1C4709010FE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5-FEBC-40F5-A215-E1C4709010FE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16-FEBC-40F5-A215-E1C4709010FE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17-FEBC-40F5-A215-E1C4709010FE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18-FEBC-40F5-A215-E1C4709010FE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>
                  <a:solidFill>
                    <a:srgbClr val="03063D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12"/>
                <c:pt idx="0">
                  <c:v>Общегосударственная деятельность</c:v>
                </c:pt>
                <c:pt idx="1">
                  <c:v>Сельское хозяйство, рыбохозяйственная деятельность</c:v>
                </c:pt>
                <c:pt idx="2">
                  <c:v>Транспорт</c:v>
                </c:pt>
                <c:pt idx="3">
                  <c:v>Топливо и энергетика</c:v>
                </c:pt>
                <c:pt idx="4">
                  <c:v>Другая деятельность в области национальной экономики</c:v>
                </c:pt>
                <c:pt idx="5">
                  <c:v>Жилищно - коммунальные услуги и жилищное строительство</c:v>
                </c:pt>
                <c:pt idx="6">
                  <c:v>Здравоохранение </c:v>
                </c:pt>
                <c:pt idx="7">
                  <c:v>Физическая культура и спорт</c:v>
                </c:pt>
                <c:pt idx="8">
                  <c:v>Культура  </c:v>
                </c:pt>
                <c:pt idx="9">
                  <c:v>Охрана окружающей среды</c:v>
                </c:pt>
                <c:pt idx="10">
                  <c:v>Образование</c:v>
                </c:pt>
                <c:pt idx="11">
                  <c:v>Социальная политика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9-FEBC-40F5-A215-E1C4709010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Исполнение  бюджета района по статьям  расходов 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r>
              <a:rPr lang="ru-RU" sz="2000" b="1" i="1" u="none" strike="noStrike" baseline="0">
                <a:solidFill>
                  <a:srgbClr val="000000"/>
                </a:solidFill>
                <a:latin typeface="Times New Roman"/>
                <a:cs typeface="Times New Roman"/>
              </a:rPr>
              <a:t>за 1 полугодие 2021 года, тыс. руб. (всего 32 175,6),  уд.вес (%)</a:t>
            </a:r>
          </a:p>
          <a:p>
            <a:pPr>
              <a:defRPr sz="145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 sz="2000" b="1" i="1" u="none" strike="noStrike" baseline="0">
              <a:solidFill>
                <a:srgbClr val="000000"/>
              </a:solidFill>
              <a:latin typeface="Times New Roman"/>
              <a:cs typeface="Times New Roman"/>
            </a:endParaRPr>
          </a:p>
        </c:rich>
      </c:tx>
      <c:layout>
        <c:manualLayout>
          <c:xMode val="edge"/>
          <c:yMode val="edge"/>
          <c:x val="0.15444004330802516"/>
          <c:y val="1.766012115883489E-3"/>
        </c:manualLayout>
      </c:layout>
      <c:overlay val="0"/>
      <c:spPr>
        <a:noFill/>
        <a:ln w="25400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224752115206076"/>
          <c:y val="0.45807895483366429"/>
          <c:w val="0.41558485481015667"/>
          <c:h val="0.231354986198788"/>
        </c:manualLayout>
      </c:layout>
      <c:pie3DChart>
        <c:varyColors val="1"/>
        <c:ser>
          <c:idx val="1"/>
          <c:order val="0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0-50D9-4B38-AA25-EE71F208EA4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1-50D9-4B38-AA25-EE71F208EA4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2-50D9-4B38-AA25-EE71F208EA4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3-50D9-4B38-AA25-EE71F208EA4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4-50D9-4B38-AA25-EE71F208EA4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5-50D9-4B38-AA25-EE71F208EA4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6-50D9-4B38-AA25-EE71F208EA4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7-50D9-4B38-AA25-EE71F208EA41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08-50D9-4B38-AA25-EE71F208EA41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прочие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лекарственные средства</c:v>
                </c:pt>
              </c:strCache>
            </c:strRef>
          </c:cat>
          <c:val>
            <c:numRef>
              <c:f>'пол2012 район'!$B$12:$B$23</c:f>
            </c:numRef>
          </c:val>
          <c:extLst>
            <c:ext xmlns:c16="http://schemas.microsoft.com/office/drawing/2014/chart" uri="{C3380CC4-5D6E-409C-BE32-E72D297353CC}">
              <c16:uniqueId val="{00000009-50D9-4B38-AA25-EE71F208EA41}"/>
            </c:ext>
          </c:extLst>
        </c:ser>
        <c:ser>
          <c:idx val="2"/>
          <c:order val="1"/>
          <c:explosion val="25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A-50D9-4B38-AA25-EE71F208EA4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B-50D9-4B38-AA25-EE71F208EA4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C-50D9-4B38-AA25-EE71F208EA4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D-50D9-4B38-AA25-EE71F208EA4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E-50D9-4B38-AA25-EE71F208EA4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F-50D9-4B38-AA25-EE71F208EA4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0-50D9-4B38-AA25-EE71F208EA41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1-50D9-4B38-AA25-EE71F208EA41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2-50D9-4B38-AA25-EE71F208EA41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50" b="0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прочие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лекарственные средства</c:v>
                </c:pt>
              </c:strCache>
            </c:strRef>
          </c:cat>
          <c:val>
            <c:numRef>
              <c:f>'пол2012 район'!$C$12:$C$23</c:f>
            </c:numRef>
          </c:val>
          <c:extLst>
            <c:ext xmlns:c16="http://schemas.microsoft.com/office/drawing/2014/chart" uri="{C3380CC4-5D6E-409C-BE32-E72D297353CC}">
              <c16:uniqueId val="{00000013-50D9-4B38-AA25-EE71F208EA41}"/>
            </c:ext>
          </c:extLst>
        </c:ser>
        <c:ser>
          <c:idx val="0"/>
          <c:order val="2"/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solidFill>
                <a:srgbClr val="12C2EC"/>
              </a:solidFill>
              <a:ln w="12700">
                <a:solidFill>
                  <a:schemeClr val="accent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50D9-4B38-AA25-EE71F208EA41}"/>
              </c:ext>
            </c:extLst>
          </c:dPt>
          <c:dPt>
            <c:idx val="1"/>
            <c:bubble3D val="0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50D9-4B38-AA25-EE71F208EA41}"/>
              </c:ext>
            </c:extLst>
          </c:dPt>
          <c:dPt>
            <c:idx val="2"/>
            <c:bubble3D val="0"/>
            <c:spPr>
              <a:solidFill>
                <a:srgbClr val="FF75BA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50D9-4B38-AA25-EE71F208EA41}"/>
              </c:ext>
            </c:extLst>
          </c:dPt>
          <c:dPt>
            <c:idx val="3"/>
            <c:bubble3D val="0"/>
            <c:spPr>
              <a:solidFill>
                <a:srgbClr val="FFFF66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50D9-4B38-AA25-EE71F208EA41}"/>
              </c:ext>
            </c:extLst>
          </c:dPt>
          <c:dPt>
            <c:idx val="4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D-50D9-4B38-AA25-EE71F208EA41}"/>
              </c:ext>
            </c:extLst>
          </c:dPt>
          <c:dPt>
            <c:idx val="5"/>
            <c:bubble3D val="0"/>
            <c:spPr>
              <a:solidFill>
                <a:srgbClr val="12D4A1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50D9-4B38-AA25-EE71F208EA41}"/>
              </c:ext>
            </c:extLst>
          </c:dPt>
          <c:dPt>
            <c:idx val="6"/>
            <c:bubble3D val="0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50D9-4B38-AA25-EE71F208EA41}"/>
              </c:ext>
            </c:extLst>
          </c:dPt>
          <c:dPt>
            <c:idx val="7"/>
            <c:bubble3D val="0"/>
            <c:spPr>
              <a:solidFill>
                <a:srgbClr val="FF6D6D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3-50D9-4B38-AA25-EE71F208EA41}"/>
              </c:ext>
            </c:extLst>
          </c:dPt>
          <c:dPt>
            <c:idx val="8"/>
            <c:bubble3D val="0"/>
            <c:spPr>
              <a:solidFill>
                <a:srgbClr val="7030A0"/>
              </a:solidFill>
              <a:ln w="12700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5-50D9-4B38-AA25-EE71F208EA41}"/>
              </c:ext>
            </c:extLst>
          </c:dPt>
          <c:dLbls>
            <c:dLbl>
              <c:idx val="0"/>
              <c:layout>
                <c:manualLayout>
                  <c:x val="3.3744271371994622E-2"/>
                  <c:y val="-1.7461015949403903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Заработная плата с отчислениями
18 254,7
56,7%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0D9-4B38-AA25-EE71F208EA4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0D9-4B38-AA25-EE71F208EA41}"/>
                </c:ext>
              </c:extLst>
            </c:dLbl>
            <c:dLbl>
              <c:idx val="2"/>
              <c:layout>
                <c:manualLayout>
                  <c:x val="0.21353740486852388"/>
                  <c:y val="0.1213329713079260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Продукты   питания
597,4
1,9%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0D9-4B38-AA25-EE71F208EA41}"/>
                </c:ext>
              </c:extLst>
            </c:dLbl>
            <c:dLbl>
              <c:idx val="3"/>
              <c:layout>
                <c:manualLayout>
                  <c:x val="6.110936473204813E-2"/>
                  <c:y val="0.18322371141581584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Прочие расходы
3 596,2
11,2%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0D9-4B38-AA25-EE71F208EA4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0D9-4B38-AA25-EE71F208EA41}"/>
                </c:ext>
              </c:extLst>
            </c:dLbl>
            <c:dLbl>
              <c:idx val="5"/>
              <c:layout>
                <c:manualLayout>
                  <c:x val="-8.6463246452784179E-2"/>
                  <c:y val="2.9371495804718501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Оплата коммунальных услуг
3 210,3
10,0%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0D9-4B38-AA25-EE71F208EA41}"/>
                </c:ext>
              </c:extLst>
            </c:dLbl>
            <c:dLbl>
              <c:idx val="6"/>
              <c:layout>
                <c:manualLayout>
                  <c:x val="-0.1166148215547755"/>
                  <c:y val="-0.15187588649763473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Трансферты населению
 1 471,1
4,6%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0D9-4B38-AA25-EE71F208EA41}"/>
                </c:ext>
              </c:extLst>
            </c:dLbl>
            <c:dLbl>
              <c:idx val="7"/>
              <c:layout>
                <c:manualLayout>
                  <c:x val="7.1912728429523731E-2"/>
                  <c:y val="-0.17740899040164537"/>
                </c:manualLayout>
              </c:layout>
              <c:tx>
                <c:rich>
                  <a:bodyPr/>
                  <a:lstStyle/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Субсидии государственным организациям </a:t>
                    </a:r>
                  </a:p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4 202,5</a:t>
                    </a:r>
                  </a:p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13,1%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50D9-4B38-AA25-EE71F208EA41}"/>
                </c:ext>
              </c:extLst>
            </c:dLbl>
            <c:dLbl>
              <c:idx val="8"/>
              <c:layout>
                <c:manualLayout>
                  <c:x val="0.25599772654583391"/>
                  <c:y val="-5.1874027641888212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Лекарственные средстваи изделия медицинского назначения
845,4
2,6%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0D9-4B38-AA25-EE71F208EA4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50D9-4B38-AA25-EE71F208EA41}"/>
                </c:ext>
              </c:extLst>
            </c:dLbl>
            <c:dLbl>
              <c:idx val="10"/>
              <c:layout>
                <c:manualLayout>
                  <c:x val="-9.9916487711763299E-2"/>
                  <c:y val="0.11138564300467008"/>
                </c:manualLayout>
              </c:layout>
              <c:tx>
                <c:rich>
                  <a:bodyPr/>
                  <a:lstStyle/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Образование </a:t>
                    </a:r>
                  </a:p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9349,8</a:t>
                    </a:r>
                  </a:p>
                  <a:p>
                    <a:pPr>
                      <a:defRPr sz="1450" b="0" i="0" u="none" strike="noStrike" baseline="0">
                        <a:solidFill>
                          <a:srgbClr val="000000"/>
                        </a:solidFill>
                        <a:latin typeface="Arial Cyr"/>
                        <a:ea typeface="Arial Cyr"/>
                        <a:cs typeface="Arial Cyr"/>
                      </a:defRPr>
                    </a:pPr>
                    <a:r>
                      <a:rPr lang="ru-RU"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cs typeface="Times New Roman"/>
                      </a:rPr>
                      <a:t>41,2%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50D9-4B38-AA25-EE71F208EA41}"/>
                </c:ext>
              </c:extLst>
            </c:dLbl>
            <c:dLbl>
              <c:idx val="11"/>
              <c:layout>
                <c:manualLayout>
                  <c:x val="-0.26434173001102135"/>
                  <c:y val="2.9802690188840551E-2"/>
                </c:manualLayout>
              </c:layout>
              <c:tx>
                <c:rich>
                  <a:bodyPr/>
                  <a:lstStyle/>
                  <a:p>
                    <a:pPr>
                      <a:defRPr sz="1600" b="0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/>
                      <a:t>Социальная политика
928,7
4,1%</a:t>
                    </a:r>
                  </a:p>
                </c:rich>
              </c:tx>
              <c:spPr>
                <a:noFill/>
                <a:ln w="25400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50D9-4B38-AA25-EE71F208EA41}"/>
                </c:ext>
              </c:extLst>
            </c:dLbl>
            <c:dLbl>
              <c:idx val="12"/>
              <c:layout>
                <c:manualLayout>
                  <c:xMode val="edge"/>
                  <c:yMode val="edge"/>
                  <c:x val="0.34090945121145666"/>
                  <c:y val="0.1354644327085008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50D9-4B38-AA25-EE71F208EA41}"/>
                </c:ext>
              </c:extLst>
            </c:dLbl>
            <c:dLbl>
              <c:idx val="13"/>
              <c:layout>
                <c:manualLayout>
                  <c:xMode val="edge"/>
                  <c:yMode val="edge"/>
                  <c:x val="0.2770565698734378"/>
                  <c:y val="0.1902590347029506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50D9-4B38-AA25-EE71F208EA41}"/>
                </c:ext>
              </c:extLst>
            </c:dLbl>
            <c:dLbl>
              <c:idx val="14"/>
              <c:layout>
                <c:manualLayout>
                  <c:xMode val="edge"/>
                  <c:yMode val="edge"/>
                  <c:x val="2.2727296747430445E-2"/>
                  <c:y val="0.37290770801778328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5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50D9-4B38-AA25-EE71F208EA4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'пол2012 район'!$A$12:$A$23</c:f>
              <c:strCache>
                <c:ptCount val="9"/>
                <c:pt idx="0">
                  <c:v>Заработная плата с начислениями</c:v>
                </c:pt>
                <c:pt idx="1">
                  <c:v>цен. Бумаги</c:v>
                </c:pt>
                <c:pt idx="2">
                  <c:v>Пит</c:v>
                </c:pt>
                <c:pt idx="3">
                  <c:v>прочие</c:v>
                </c:pt>
                <c:pt idx="5">
                  <c:v>Коммунальные</c:v>
                </c:pt>
                <c:pt idx="6">
                  <c:v>трансф</c:v>
                </c:pt>
                <c:pt idx="7">
                  <c:v>Субсидии</c:v>
                </c:pt>
                <c:pt idx="8">
                  <c:v>лекарственные средства</c:v>
                </c:pt>
              </c:strCache>
            </c:strRef>
          </c:cat>
          <c:val>
            <c:numRef>
              <c:f>'пол2012 район'!$D$12:$D$20</c:f>
              <c:numCache>
                <c:formatCode>General</c:formatCode>
                <c:ptCount val="9"/>
                <c:pt idx="0" formatCode="#,##0.00">
                  <c:v>18254.7</c:v>
                </c:pt>
                <c:pt idx="2" formatCode="#,##0.00">
                  <c:v>597.4</c:v>
                </c:pt>
                <c:pt idx="3" formatCode="#,##0.00">
                  <c:v>3596.1999999999966</c:v>
                </c:pt>
                <c:pt idx="5" formatCode="#,##0.00">
                  <c:v>3210.3</c:v>
                </c:pt>
                <c:pt idx="6" formatCode="#,##0.00">
                  <c:v>1471.1</c:v>
                </c:pt>
                <c:pt idx="7" formatCode="#,##0.00">
                  <c:v>4200.5</c:v>
                </c:pt>
                <c:pt idx="8" formatCode="#,##0.00">
                  <c:v>845.4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C-50D9-4B38-AA25-EE71F208E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45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 sz="1300" b="1" i="0" u="none" strike="noStrike" baseline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13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Динамика поступления доходов от внебюджетной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13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деятельности (тыс.руб), темп роста (%).                      </a:t>
            </a:r>
          </a:p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 sz="1300" b="1" i="0" u="none" strike="noStrike" baseline="0">
              <a:solidFill>
                <a:srgbClr val="000000"/>
              </a:solidFill>
              <a:latin typeface="Arial"/>
              <a:cs typeface="Arial"/>
            </a:endParaRPr>
          </a:p>
        </c:rich>
      </c:tx>
      <c:layout>
        <c:manualLayout>
          <c:xMode val="edge"/>
          <c:yMode val="edge"/>
          <c:x val="0.27837556685842457"/>
          <c:y val="1.4371347972408255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2267703509765996E-2"/>
          <c:y val="0.16500056692913387"/>
          <c:w val="0.91468682505399568"/>
          <c:h val="0.682848975476865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'[Диаграмма  внебюджет .xls]Диаграмма 1'!$A$25</c:f>
              <c:strCache>
                <c:ptCount val="1"/>
                <c:pt idx="0">
                  <c:v>Поступило за 1 пол. 2020 г.</c:v>
                </c:pt>
              </c:strCache>
            </c:strRef>
          </c:tx>
          <c:spPr>
            <a:solidFill>
              <a:srgbClr val="57D3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9.1439487990567069E-3"/>
                  <c:y val="7.5833144595424916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54-4C2F-BAE2-DDFC3B764F73}"/>
                </c:ext>
              </c:extLst>
            </c:dLbl>
            <c:dLbl>
              <c:idx val="1"/>
              <c:layout>
                <c:manualLayout>
                  <c:x val="-4.0490176328995729E-2"/>
                  <c:y val="4.5834476003059579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54-4C2F-BAE2-DDFC3B764F73}"/>
                </c:ext>
              </c:extLst>
            </c:dLbl>
            <c:dLbl>
              <c:idx val="2"/>
              <c:layout>
                <c:manualLayout>
                  <c:x val="-1.0223862405968176E-2"/>
                  <c:y val="1.4965865978970258E-5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54-4C2F-BAE2-DDFC3B764F73}"/>
                </c:ext>
              </c:extLst>
            </c:dLbl>
            <c:dLbl>
              <c:idx val="3"/>
              <c:layout>
                <c:manualLayout>
                  <c:x val="-2.1070041976876813E-3"/>
                  <c:y val="1.0316007685749091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54-4C2F-BAE2-DDFC3B764F73}"/>
                </c:ext>
              </c:extLst>
            </c:dLbl>
            <c:dLbl>
              <c:idx val="4"/>
              <c:layout>
                <c:manualLayout>
                  <c:x val="2.8803728956770624E-3"/>
                  <c:y val="2.2769062376660474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54-4C2F-BAE2-DDFC3B764F73}"/>
                </c:ext>
              </c:extLst>
            </c:dLbl>
            <c:dLbl>
              <c:idx val="5"/>
              <c:layout>
                <c:manualLayout>
                  <c:x val="1.58007828347122E-3"/>
                  <c:y val="6.4851336179963396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54-4C2F-BAE2-DDFC3B764F73}"/>
                </c:ext>
              </c:extLst>
            </c:dLbl>
            <c:dLbl>
              <c:idx val="6"/>
              <c:layout>
                <c:manualLayout>
                  <c:x val="-9.1439333442097474E-3"/>
                  <c:y val="1.0111535181508445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12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54-4C2F-BAE2-DDFC3B764F73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41330425299890949"/>
                  <c:y val="0.59422536496824319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754-4C2F-BAE2-DDFC3B764F73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46019629225736097"/>
                  <c:y val="0.6018241548015966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754-4C2F-BAE2-DDFC3B764F73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51035986913849507"/>
                  <c:y val="0.59422536496824319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754-4C2F-BAE2-DDFC3B764F73}"/>
                </c:ext>
              </c:extLst>
            </c:dLbl>
            <c:dLbl>
              <c:idx val="10"/>
              <c:layout>
                <c:manualLayout>
                  <c:xMode val="edge"/>
                  <c:yMode val="edge"/>
                  <c:x val="0.5572519083969466"/>
                  <c:y val="0.5972648809015845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5754-4C2F-BAE2-DDFC3B764F73}"/>
                </c:ext>
              </c:extLst>
            </c:dLbl>
            <c:dLbl>
              <c:idx val="11"/>
              <c:layout>
                <c:manualLayout>
                  <c:xMode val="edge"/>
                  <c:yMode val="edge"/>
                  <c:x val="0.59869138495092689"/>
                  <c:y val="0.60638342870160877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754-4C2F-BAE2-DDFC3B764F73}"/>
                </c:ext>
              </c:extLst>
            </c:dLbl>
            <c:dLbl>
              <c:idx val="12"/>
              <c:layout>
                <c:manualLayout>
                  <c:xMode val="edge"/>
                  <c:yMode val="edge"/>
                  <c:x val="0.64885496183206104"/>
                  <c:y val="0.59270560700157249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5754-4C2F-BAE2-DDFC3B764F73}"/>
                </c:ext>
              </c:extLst>
            </c:dLbl>
            <c:dLbl>
              <c:idx val="13"/>
              <c:layout>
                <c:manualLayout>
                  <c:xMode val="edge"/>
                  <c:yMode val="edge"/>
                  <c:x val="0.69138495092693564"/>
                  <c:y val="0.5987846388682552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754-4C2F-BAE2-DDFC3B764F73}"/>
                </c:ext>
              </c:extLst>
            </c:dLbl>
            <c:dLbl>
              <c:idx val="14"/>
              <c:layout>
                <c:manualLayout>
                  <c:xMode val="edge"/>
                  <c:yMode val="edge"/>
                  <c:x val="0.7437295528898582"/>
                  <c:y val="0.61246246056829157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5754-4C2F-BAE2-DDFC3B764F73}"/>
                </c:ext>
              </c:extLst>
            </c:dLbl>
            <c:dLbl>
              <c:idx val="15"/>
              <c:layout>
                <c:manualLayout>
                  <c:xMode val="edge"/>
                  <c:yMode val="edge"/>
                  <c:x val="0.78189749182115598"/>
                  <c:y val="0.60638342870160877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754-4C2F-BAE2-DDFC3B764F73}"/>
                </c:ext>
              </c:extLst>
            </c:dLbl>
            <c:dLbl>
              <c:idx val="16"/>
              <c:layout>
                <c:manualLayout>
                  <c:xMode val="edge"/>
                  <c:yMode val="edge"/>
                  <c:x val="0.8287895310796074"/>
                  <c:y val="0.5957451229349138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5754-4C2F-BAE2-DDFC3B764F73}"/>
                </c:ext>
              </c:extLst>
            </c:dLbl>
            <c:dLbl>
              <c:idx val="17"/>
              <c:layout>
                <c:manualLayout>
                  <c:xMode val="edge"/>
                  <c:yMode val="edge"/>
                  <c:x val="0.87786259541984735"/>
                  <c:y val="0.60638342870160877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754-4C2F-BAE2-DDFC3B764F73}"/>
                </c:ext>
              </c:extLst>
            </c:dLbl>
            <c:dLbl>
              <c:idx val="18"/>
              <c:layout>
                <c:manualLayout>
                  <c:xMode val="edge"/>
                  <c:yMode val="edge"/>
                  <c:x val="0.91930207197382774"/>
                  <c:y val="0.6033439127682673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5754-4C2F-BAE2-DDFC3B764F73}"/>
                </c:ext>
              </c:extLst>
            </c:dLbl>
            <c:dLbl>
              <c:idx val="19"/>
              <c:layout>
                <c:manualLayout>
                  <c:xMode val="edge"/>
                  <c:yMode val="edge"/>
                  <c:x val="0.96510359869138496"/>
                  <c:y val="0.59878463886825528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5754-4C2F-BAE2-DDFC3B764F73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 rot="-2760000" vert="horz"/>
                <a:lstStyle/>
                <a:p>
                  <a:pPr algn="ctr">
                    <a:defRPr sz="900" b="1" i="0" u="none" strike="noStrike" baseline="0">
                      <a:solidFill>
                        <a:srgbClr val="00008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5754-4C2F-BAE2-DDFC3B764F73}"/>
                </c:ext>
              </c:extLst>
            </c:dLbl>
            <c:spPr>
              <a:noFill/>
              <a:ln w="25400">
                <a:noFill/>
              </a:ln>
            </c:spPr>
            <c:txPr>
              <a:bodyPr rot="-2760000" vert="horz" wrap="square" lIns="38100" tIns="19050" rIns="38100" bIns="19050" anchor="ctr">
                <a:spAutoFit/>
              </a:bodyPr>
              <a:lstStyle/>
              <a:p>
                <a:pPr algn="ctr">
                  <a:defRPr sz="1200" b="1" i="0" u="none" strike="noStrike" baseline="0">
                    <a:solidFill>
                      <a:srgbClr val="00008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 внебюджет .xls]Диаграмма 1'!$E$5:$AN$5</c:f>
              <c:strCache>
                <c:ptCount val="6"/>
                <c:pt idx="0">
                  <c:v>УЗ "Кричевская ЦРБ"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РЦСОН</c:v>
                </c:pt>
                <c:pt idx="4">
                  <c:v>Физическая культура и спорт</c:v>
                </c:pt>
                <c:pt idx="5">
                  <c:v>ВСУ "Райветстанция"</c:v>
                </c:pt>
              </c:strCache>
            </c:strRef>
          </c:cat>
          <c:val>
            <c:numRef>
              <c:f>'[Диаграмма  внебюджет .xls]Диаграмма 1'!$B$25:$AN$25</c:f>
              <c:numCache>
                <c:formatCode>0.0</c:formatCode>
                <c:ptCount val="6"/>
                <c:pt idx="0">
                  <c:v>252.1</c:v>
                </c:pt>
                <c:pt idx="1">
                  <c:v>89.4</c:v>
                </c:pt>
                <c:pt idx="2">
                  <c:v>49.4</c:v>
                </c:pt>
                <c:pt idx="3">
                  <c:v>62.2</c:v>
                </c:pt>
                <c:pt idx="4">
                  <c:v>26</c:v>
                </c:pt>
                <c:pt idx="5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5754-4C2F-BAE2-DDFC3B764F73}"/>
            </c:ext>
          </c:extLst>
        </c:ser>
        <c:ser>
          <c:idx val="1"/>
          <c:order val="1"/>
          <c:tx>
            <c:strRef>
              <c:f>'[Диаграмма  внебюджет .xls]Диаграмма 1'!$A$26</c:f>
              <c:strCache>
                <c:ptCount val="1"/>
                <c:pt idx="0">
                  <c:v>Поступило за  1 пол.2021 г.</c:v>
                </c:pt>
              </c:strCache>
            </c:strRef>
          </c:tx>
          <c:spPr>
            <a:solidFill>
              <a:srgbClr val="ABDA78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6-5754-4C2F-BAE2-DDFC3B764F73}"/>
              </c:ext>
            </c:extLst>
          </c:dPt>
          <c:dLbls>
            <c:dLbl>
              <c:idx val="0"/>
              <c:layout>
                <c:manualLayout>
                  <c:x val="1.4789431018746836E-2"/>
                  <c:y val="-7.8857733734153464E-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754-4C2F-BAE2-DDFC3B764F73}"/>
                </c:ext>
              </c:extLst>
            </c:dLbl>
            <c:dLbl>
              <c:idx val="1"/>
              <c:layout>
                <c:manualLayout>
                  <c:x val="3.0809894456273024E-2"/>
                  <c:y val="1.2343987249996358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5754-4C2F-BAE2-DDFC3B764F73}"/>
                </c:ext>
              </c:extLst>
            </c:dLbl>
            <c:dLbl>
              <c:idx val="2"/>
              <c:layout>
                <c:manualLayout>
                  <c:x val="9.3898629841895811E-3"/>
                  <c:y val="-1.9426522976903676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5754-4C2F-BAE2-DDFC3B764F73}"/>
                </c:ext>
              </c:extLst>
            </c:dLbl>
            <c:dLbl>
              <c:idx val="3"/>
              <c:layout>
                <c:manualLayout>
                  <c:x val="1.6356969457881832E-2"/>
                  <c:y val="-1.1113321002723072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5754-4C2F-BAE2-DDFC3B764F73}"/>
                </c:ext>
              </c:extLst>
            </c:dLbl>
            <c:dLbl>
              <c:idx val="4"/>
              <c:layout>
                <c:manualLayout>
                  <c:x val="1.1162508574117196E-2"/>
                  <c:y val="8.8069827219792209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5754-4C2F-BAE2-DDFC3B764F73}"/>
                </c:ext>
              </c:extLst>
            </c:dLbl>
            <c:dLbl>
              <c:idx val="5"/>
              <c:layout>
                <c:manualLayout>
                  <c:x val="7.356328753274635E-3"/>
                  <c:y val="7.0833862565562828E-3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5754-4C2F-BAE2-DDFC3B764F73}"/>
                </c:ext>
              </c:extLst>
            </c:dLbl>
            <c:dLbl>
              <c:idx val="6"/>
              <c:layout>
                <c:manualLayout>
                  <c:x val="1.0082594967205783E-2"/>
                  <c:y val="-1.4502477121759632E-2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12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5754-4C2F-BAE2-DDFC3B764F73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42420937840785167"/>
                  <c:y val="0.5471128680014515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5754-4C2F-BAE2-DDFC3B764F73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47219193020719741"/>
                  <c:y val="0.5455931100347808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5754-4C2F-BAE2-DDFC3B764F73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51581243184296621"/>
                  <c:y val="0.5455931100347808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5754-4C2F-BAE2-DDFC3B764F73}"/>
                </c:ext>
              </c:extLst>
            </c:dLbl>
            <c:dLbl>
              <c:idx val="10"/>
              <c:layout>
                <c:manualLayout>
                  <c:xMode val="edge"/>
                  <c:yMode val="edge"/>
                  <c:x val="0.56052344601962922"/>
                  <c:y val="0.5455931100347808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5754-4C2F-BAE2-DDFC3B764F73}"/>
                </c:ext>
              </c:extLst>
            </c:dLbl>
            <c:dLbl>
              <c:idx val="11"/>
              <c:layout>
                <c:manualLayout>
                  <c:xMode val="edge"/>
                  <c:yMode val="edge"/>
                  <c:x val="0.60523446019629223"/>
                  <c:y val="0.5455931100347808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5754-4C2F-BAE2-DDFC3B764F73}"/>
                </c:ext>
              </c:extLst>
            </c:dLbl>
            <c:dLbl>
              <c:idx val="12"/>
              <c:layout>
                <c:manualLayout>
                  <c:xMode val="edge"/>
                  <c:yMode val="edge"/>
                  <c:x val="0.64885496183206104"/>
                  <c:y val="0.5455931100347808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5754-4C2F-BAE2-DDFC3B764F73}"/>
                </c:ext>
              </c:extLst>
            </c:dLbl>
            <c:dLbl>
              <c:idx val="13"/>
              <c:layout>
                <c:manualLayout>
                  <c:xMode val="edge"/>
                  <c:yMode val="edge"/>
                  <c:x val="0.70447110141766633"/>
                  <c:y val="0.5425535941014394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5754-4C2F-BAE2-DDFC3B764F73}"/>
                </c:ext>
              </c:extLst>
            </c:dLbl>
            <c:dLbl>
              <c:idx val="14"/>
              <c:layout>
                <c:manualLayout>
                  <c:xMode val="edge"/>
                  <c:yMode val="edge"/>
                  <c:x val="0.74591057797164673"/>
                  <c:y val="0.5440733520681101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5754-4C2F-BAE2-DDFC3B764F73}"/>
                </c:ext>
              </c:extLst>
            </c:dLbl>
            <c:dLbl>
              <c:idx val="15"/>
              <c:layout>
                <c:manualLayout>
                  <c:xMode val="edge"/>
                  <c:yMode val="edge"/>
                  <c:x val="0.79389312977099236"/>
                  <c:y val="0.5395140781680980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5754-4C2F-BAE2-DDFC3B764F73}"/>
                </c:ext>
              </c:extLst>
            </c:dLbl>
            <c:dLbl>
              <c:idx val="16"/>
              <c:layout>
                <c:manualLayout>
                  <c:xMode val="edge"/>
                  <c:yMode val="edge"/>
                  <c:x val="0.83860414394765537"/>
                  <c:y val="0.5395140781680980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5754-4C2F-BAE2-DDFC3B764F73}"/>
                </c:ext>
              </c:extLst>
            </c:dLbl>
            <c:dLbl>
              <c:idx val="17"/>
              <c:layout>
                <c:manualLayout>
                  <c:xMode val="edge"/>
                  <c:yMode val="edge"/>
                  <c:x val="0.88222464558342417"/>
                  <c:y val="0.5395140781680980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5754-4C2F-BAE2-DDFC3B764F73}"/>
                </c:ext>
              </c:extLst>
            </c:dLbl>
            <c:dLbl>
              <c:idx val="18"/>
              <c:layout>
                <c:manualLayout>
                  <c:xMode val="edge"/>
                  <c:yMode val="edge"/>
                  <c:x val="0.92911668484187571"/>
                  <c:y val="0.5425535941014394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5754-4C2F-BAE2-DDFC3B764F73}"/>
                </c:ext>
              </c:extLst>
            </c:dLbl>
            <c:dLbl>
              <c:idx val="19"/>
              <c:layout>
                <c:manualLayout>
                  <c:xMode val="edge"/>
                  <c:yMode val="edge"/>
                  <c:x val="0.97491821155943292"/>
                  <c:y val="0.54407335206811014"/>
                </c:manualLayout>
              </c:layout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5754-4C2F-BAE2-DDFC3B764F73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 rot="-2460000" vert="horz"/>
                <a:lstStyle/>
                <a:p>
                  <a:pPr algn="ctr">
                    <a:defRPr sz="9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5754-4C2F-BAE2-DDFC3B764F73}"/>
                </c:ext>
              </c:extLst>
            </c:dLbl>
            <c:spPr>
              <a:noFill/>
              <a:ln w="25400">
                <a:noFill/>
              </a:ln>
            </c:spPr>
            <c:txPr>
              <a:bodyPr rot="-2460000" vert="horz" wrap="square" lIns="38100" tIns="19050" rIns="38100" bIns="19050" anchor="ctr">
                <a:spAutoFit/>
              </a:bodyPr>
              <a:lstStyle/>
              <a:p>
                <a:pPr algn="ctr">
                  <a:defRPr sz="1200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'[Диаграмма  внебюджет .xls]Диаграмма 1'!$E$5:$AN$5</c:f>
              <c:strCache>
                <c:ptCount val="6"/>
                <c:pt idx="0">
                  <c:v>УЗ "Кричевская ЦРБ"</c:v>
                </c:pt>
                <c:pt idx="1">
                  <c:v>Образование</c:v>
                </c:pt>
                <c:pt idx="2">
                  <c:v>Культура</c:v>
                </c:pt>
                <c:pt idx="3">
                  <c:v>РЦСОН</c:v>
                </c:pt>
                <c:pt idx="4">
                  <c:v>Физическая культура и спорт</c:v>
                </c:pt>
                <c:pt idx="5">
                  <c:v>ВСУ "Райветстанция"</c:v>
                </c:pt>
              </c:strCache>
            </c:strRef>
          </c:cat>
          <c:val>
            <c:numRef>
              <c:f>'[Диаграмма  внебюджет .xls]Диаграмма 1'!$B$26:$AN$26</c:f>
              <c:numCache>
                <c:formatCode>0.0</c:formatCode>
                <c:ptCount val="6"/>
                <c:pt idx="0">
                  <c:v>303.10000000000002</c:v>
                </c:pt>
                <c:pt idx="1">
                  <c:v>106.6</c:v>
                </c:pt>
                <c:pt idx="2">
                  <c:v>65</c:v>
                </c:pt>
                <c:pt idx="3">
                  <c:v>66.400000000000006</c:v>
                </c:pt>
                <c:pt idx="4">
                  <c:v>21.3</c:v>
                </c:pt>
                <c:pt idx="5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5754-4C2F-BAE2-DDFC3B76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6680672"/>
        <c:axId val="1"/>
      </c:barChart>
      <c:lineChart>
        <c:grouping val="standard"/>
        <c:varyColors val="0"/>
        <c:ser>
          <c:idx val="3"/>
          <c:order val="2"/>
          <c:tx>
            <c:strRef>
              <c:f>'[Диаграмма  внебюджет .xls]Диаграмма 1'!$A$28</c:f>
              <c:strCache>
                <c:ptCount val="1"/>
                <c:pt idx="0">
                  <c:v>(% в общем объеме поступлений)</c:v>
                </c:pt>
              </c:strCache>
            </c:strRef>
          </c:tx>
          <c:dLbls>
            <c:dLbl>
              <c:idx val="0"/>
              <c:layout>
                <c:manualLayout>
                  <c:xMode val="edge"/>
                  <c:yMode val="edge"/>
                  <c:x val="0.10583153347732181"/>
                  <c:y val="0.899677797073784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5754-4C2F-BAE2-DDFC3B764F73}"/>
                </c:ext>
              </c:extLst>
            </c:dLbl>
            <c:dLbl>
              <c:idx val="1"/>
              <c:layout>
                <c:manualLayout>
                  <c:xMode val="edge"/>
                  <c:yMode val="edge"/>
                  <c:x val="0.24298056155507558"/>
                  <c:y val="0.7540464989863012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5754-4C2F-BAE2-DDFC3B764F73}"/>
                </c:ext>
              </c:extLst>
            </c:dLbl>
            <c:dLbl>
              <c:idx val="2"/>
              <c:layout>
                <c:manualLayout>
                  <c:xMode val="edge"/>
                  <c:yMode val="edge"/>
                  <c:x val="0.37796976241900648"/>
                  <c:y val="0.9012959226080896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5754-4C2F-BAE2-DDFC3B764F73}"/>
                </c:ext>
              </c:extLst>
            </c:dLbl>
            <c:dLbl>
              <c:idx val="3"/>
              <c:layout>
                <c:manualLayout>
                  <c:xMode val="edge"/>
                  <c:yMode val="edge"/>
                  <c:x val="0.5"/>
                  <c:y val="0.899677797073784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5754-4C2F-BAE2-DDFC3B764F73}"/>
                </c:ext>
              </c:extLst>
            </c:dLbl>
            <c:dLbl>
              <c:idx val="4"/>
              <c:layout>
                <c:manualLayout>
                  <c:xMode val="edge"/>
                  <c:yMode val="edge"/>
                  <c:x val="0.63390928725701945"/>
                  <c:y val="0.899677797073784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5754-4C2F-BAE2-DDFC3B764F73}"/>
                </c:ext>
              </c:extLst>
            </c:dLbl>
            <c:dLbl>
              <c:idx val="5"/>
              <c:layout>
                <c:manualLayout>
                  <c:xMode val="edge"/>
                  <c:yMode val="edge"/>
                  <c:x val="0.77321814254859611"/>
                  <c:y val="0.8996777970737842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5754-4C2F-BAE2-DDFC3B764F73}"/>
                </c:ext>
              </c:extLst>
            </c:dLbl>
            <c:dLbl>
              <c:idx val="6"/>
              <c:layout>
                <c:manualLayout>
                  <c:xMode val="edge"/>
                  <c:yMode val="edge"/>
                  <c:x val="0.89632829373650103"/>
                  <c:y val="0.8980596715394789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000" b="0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5754-4C2F-BAE2-DDFC3B764F73}"/>
                </c:ext>
              </c:extLst>
            </c:dLbl>
            <c:dLbl>
              <c:idx val="7"/>
              <c:layout>
                <c:manualLayout>
                  <c:xMode val="edge"/>
                  <c:yMode val="edge"/>
                  <c:x val="0.80261723009814612"/>
                  <c:y val="0.42553223066779561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5754-4C2F-BAE2-DDFC3B764F73}"/>
                </c:ext>
              </c:extLst>
            </c:dLbl>
            <c:dLbl>
              <c:idx val="8"/>
              <c:layout>
                <c:manualLayout>
                  <c:xMode val="edge"/>
                  <c:yMode val="edge"/>
                  <c:x val="0.9007633587786259"/>
                  <c:y val="0.56990923750151201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5754-4C2F-BAE2-DDFC3B764F73}"/>
                </c:ext>
              </c:extLst>
            </c:dLbl>
            <c:dLbl>
              <c:idx val="9"/>
              <c:layout>
                <c:manualLayout>
                  <c:xMode val="edge"/>
                  <c:yMode val="edge"/>
                  <c:x val="0.99781897491821159"/>
                  <c:y val="0.44680884220118539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5754-4C2F-BAE2-DDFC3B764F73}"/>
                </c:ext>
              </c:extLst>
            </c:dLbl>
            <c:dLbl>
              <c:idx val="1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6-5754-4C2F-BAE2-DDFC3B764F73}"/>
                </c:ext>
              </c:extLst>
            </c:dLbl>
            <c:dLbl>
              <c:idx val="11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5754-4C2F-BAE2-DDFC3B764F73}"/>
                </c:ext>
              </c:extLst>
            </c:dLbl>
            <c:dLbl>
              <c:idx val="12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8-5754-4C2F-BAE2-DDFC3B764F73}"/>
                </c:ext>
              </c:extLst>
            </c:dLbl>
            <c:dLbl>
              <c:idx val="13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5754-4C2F-BAE2-DDFC3B764F73}"/>
                </c:ext>
              </c:extLst>
            </c:dLbl>
            <c:dLbl>
              <c:idx val="14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A-5754-4C2F-BAE2-DDFC3B764F73}"/>
                </c:ext>
              </c:extLst>
            </c:dLbl>
            <c:dLbl>
              <c:idx val="15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5754-4C2F-BAE2-DDFC3B764F73}"/>
                </c:ext>
              </c:extLst>
            </c:dLbl>
            <c:dLbl>
              <c:idx val="16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C-5754-4C2F-BAE2-DDFC3B764F73}"/>
                </c:ext>
              </c:extLst>
            </c:dLbl>
            <c:dLbl>
              <c:idx val="17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5754-4C2F-BAE2-DDFC3B764F73}"/>
                </c:ext>
              </c:extLst>
            </c:dLbl>
            <c:dLbl>
              <c:idx val="18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E-5754-4C2F-BAE2-DDFC3B764F73}"/>
                </c:ext>
              </c:extLst>
            </c:dLbl>
            <c:dLbl>
              <c:idx val="19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5754-4C2F-BAE2-DDFC3B764F73}"/>
                </c:ext>
              </c:extLst>
            </c:dLbl>
            <c:dLbl>
              <c:idx val="20"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0-5754-4C2F-BAE2-DDFC3B764F73}"/>
                </c:ext>
              </c:extLst>
            </c:dLbl>
            <c:spPr>
              <a:noFill/>
              <a:ln w="25400">
                <a:noFill/>
              </a:ln>
            </c:spPr>
            <c:txPr>
              <a:bodyPr rot="-1800000" vert="horz" wrap="square" lIns="38100" tIns="19050" rIns="38100" bIns="19050" anchor="ctr">
                <a:spAutoFit/>
              </a:bodyPr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 внебюджет .xls]Диаграмма 1'!$E$30:$N$30</c:f>
              <c:numCache>
                <c:formatCode>0.0</c:formatCode>
                <c:ptCount val="6"/>
                <c:pt idx="0">
                  <c:v>120.23006743355813</c:v>
                </c:pt>
                <c:pt idx="1">
                  <c:v>119.23937360178969</c:v>
                </c:pt>
                <c:pt idx="2">
                  <c:v>131.6</c:v>
                </c:pt>
                <c:pt idx="3">
                  <c:v>106.8</c:v>
                </c:pt>
                <c:pt idx="4">
                  <c:v>82</c:v>
                </c:pt>
                <c:pt idx="5">
                  <c:v>106.8</c:v>
                </c:pt>
              </c:numCache>
            </c:numRef>
          </c:cat>
          <c:val>
            <c:numRef>
              <c:f>'[Диаграмма  внебюджет .xls]Диаграмма 1'!$B$28:$AN$28</c:f>
            </c:numRef>
          </c:val>
          <c:smooth val="0"/>
          <c:extLst>
            <c:ext xmlns:c16="http://schemas.microsoft.com/office/drawing/2014/chart" uri="{C3380CC4-5D6E-409C-BE32-E72D297353CC}">
              <c16:uniqueId val="{00000041-5754-4C2F-BAE2-DDFC3B764F73}"/>
            </c:ext>
          </c:extLst>
        </c:ser>
        <c:ser>
          <c:idx val="2"/>
          <c:order val="3"/>
          <c:tx>
            <c:strRef>
              <c:f>'[Диаграмма  внебюджет .xls]Диаграмма 1'!$A$30</c:f>
              <c:strCache>
                <c:ptCount val="1"/>
                <c:pt idx="0">
                  <c:v>Темп роста %</c:v>
                </c:pt>
              </c:strCache>
            </c:strRef>
          </c:tx>
          <c:spPr>
            <a:ln w="38100">
              <a:pattFill prst="pct50">
                <a:fgClr>
                  <a:srgbClr val="800080"/>
                </a:fgClr>
                <a:bgClr>
                  <a:srgbClr val="FFFFFF"/>
                </a:bgClr>
              </a:pattFill>
              <a:prstDash val="solid"/>
            </a:ln>
          </c:spPr>
          <c:marker>
            <c:symbol val="diamond"/>
            <c:size val="11"/>
            <c:spPr>
              <a:solidFill>
                <a:srgbClr val="FF00FF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dLbls>
            <c:dLbl>
              <c:idx val="0"/>
              <c:layout>
                <c:manualLayout>
                  <c:x val="-4.5251161801694945E-2"/>
                  <c:y val="4.3894762774671525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5754-4C2F-BAE2-DDFC3B764F73}"/>
                </c:ext>
              </c:extLst>
            </c:dLbl>
            <c:dLbl>
              <c:idx val="1"/>
              <c:layout>
                <c:manualLayout>
                  <c:x val="-3.3321419211998618E-2"/>
                  <c:y val="3.7192764706333654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5754-4C2F-BAE2-DDFC3B764F73}"/>
                </c:ext>
              </c:extLst>
            </c:dLbl>
            <c:dLbl>
              <c:idx val="2"/>
              <c:layout>
                <c:manualLayout>
                  <c:x val="-3.9855183971753042E-2"/>
                  <c:y val="3.7869443168130471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5754-4C2F-BAE2-DDFC3B764F73}"/>
                </c:ext>
              </c:extLst>
            </c:dLbl>
            <c:dLbl>
              <c:idx val="3"/>
              <c:layout>
                <c:manualLayout>
                  <c:x val="-4.289596617228892E-2"/>
                  <c:y val="-5.2969653468680468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5754-4C2F-BAE2-DDFC3B764F73}"/>
                </c:ext>
              </c:extLst>
            </c:dLbl>
            <c:dLbl>
              <c:idx val="4"/>
              <c:layout>
                <c:manualLayout>
                  <c:x val="-4.5347803744811177E-2"/>
                  <c:y val="-4.7059244742273056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5754-4C2F-BAE2-DDFC3B764F73}"/>
                </c:ext>
              </c:extLst>
            </c:dLbl>
            <c:dLbl>
              <c:idx val="5"/>
              <c:layout>
                <c:manualLayout>
                  <c:x val="-4.26784343678802E-2"/>
                  <c:y val="-3.940266801240825E-2"/>
                </c:manualLayout>
              </c:layout>
              <c:spPr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FF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5754-4C2F-BAE2-DDFC3B764F73}"/>
                </c:ext>
              </c:extLst>
            </c:dLbl>
            <c:spPr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 i="0" u="none" strike="noStrike" baseline="0">
                    <a:solidFill>
                      <a:srgbClr val="FF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'[Диаграмма  внебюджет .xls]Диаграмма 1'!$E$30:$N$30</c:f>
              <c:numCache>
                <c:formatCode>0.0</c:formatCode>
                <c:ptCount val="6"/>
                <c:pt idx="0">
                  <c:v>120.23006743355813</c:v>
                </c:pt>
                <c:pt idx="1">
                  <c:v>119.23937360178969</c:v>
                </c:pt>
                <c:pt idx="2">
                  <c:v>131.6</c:v>
                </c:pt>
                <c:pt idx="3">
                  <c:v>106.8</c:v>
                </c:pt>
                <c:pt idx="4">
                  <c:v>82</c:v>
                </c:pt>
                <c:pt idx="5">
                  <c:v>106.8</c:v>
                </c:pt>
              </c:numCache>
            </c:numRef>
          </c:cat>
          <c:val>
            <c:numRef>
              <c:f>'[Диаграмма  внебюджет .xls]Диаграмма 1'!$E$32:$N$32</c:f>
              <c:numCache>
                <c:formatCode>General</c:formatCode>
                <c:ptCount val="6"/>
                <c:pt idx="0">
                  <c:v>120.2</c:v>
                </c:pt>
                <c:pt idx="1">
                  <c:v>119.2</c:v>
                </c:pt>
                <c:pt idx="2">
                  <c:v>131.6</c:v>
                </c:pt>
                <c:pt idx="3">
                  <c:v>106.8</c:v>
                </c:pt>
                <c:pt idx="4">
                  <c:v>82</c:v>
                </c:pt>
                <c:pt idx="5">
                  <c:v>106.8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48-5754-4C2F-BAE2-DDFC3B76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6680672"/>
        <c:axId val="1"/>
      </c:lineChart>
      <c:catAx>
        <c:axId val="526680672"/>
        <c:scaling>
          <c:orientation val="minMax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numFmt formatCode="0.0" sourceLinked="1"/>
        <c:majorTickMark val="cross"/>
        <c:minorTickMark val="in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52668067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5505019111262611E-2"/>
          <c:y val="0.94088820826952524"/>
          <c:w val="0.7358494553845637"/>
          <c:h val="4.5977085220849402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65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0.24822</cdr:x>
      <cdr:y>0.01502</cdr:y>
    </cdr:from>
    <cdr:to>
      <cdr:x>0.83884</cdr:x>
      <cdr:y>0.12454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67744" y="102984"/>
          <a:ext cx="5395874" cy="751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latin typeface="Arial" panose="020B0604020202020204" pitchFamily="34" charset="0"/>
              <a:cs typeface="Arial" panose="020B0604020202020204" pitchFamily="34" charset="0"/>
            </a:rPr>
            <a:t>Структура доходов консолидированного бюджета </a:t>
          </a:r>
        </a:p>
        <a:p xmlns:a="http://schemas.openxmlformats.org/drawingml/2006/main">
          <a:pPr algn="ctr"/>
          <a:r>
            <a:rPr lang="ru-RU" sz="1600" b="1" dirty="0">
              <a:latin typeface="Arial" panose="020B0604020202020204" pitchFamily="34" charset="0"/>
              <a:cs typeface="Arial" panose="020B0604020202020204" pitchFamily="34" charset="0"/>
            </a:rPr>
            <a:t>Кричевского района за 1 полугодие 2021 года (тыс. рублей</a:t>
          </a:r>
          <a:r>
            <a:rPr lang="ru-RU" sz="1800" b="1" dirty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0.78217</cdr:x>
      <cdr:y>0.63058</cdr:y>
    </cdr:from>
    <cdr:to>
      <cdr:x>0.8868</cdr:x>
      <cdr:y>0.77213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6172" y="40735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0.80715</cdr:x>
      <cdr:y>0.85845</cdr:y>
    </cdr:from>
    <cdr:to>
      <cdr:x>0.91177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54453" y="61571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0.81281</cdr:x>
      <cdr:y>0.60871</cdr:y>
    </cdr:from>
    <cdr:to>
      <cdr:x>0.9031</cdr:x>
      <cdr:y>0.76351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6172" y="40735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0.83932</cdr:x>
      <cdr:y>0.85944</cdr:y>
    </cdr:from>
    <cdr:to>
      <cdr:x>0.83734</cdr:x>
      <cdr:y>0.86066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054453" y="615711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0.82653</cdr:x>
      <cdr:y>0.94025</cdr:y>
    </cdr:from>
    <cdr:to>
      <cdr:x>0.82504</cdr:x>
      <cdr:y>0.94148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935390" y="6047978"/>
          <a:ext cx="1656954" cy="4119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7B45C1A-EFC2-4292-B6E0-8DDE3DA1BDB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E15C282-F715-4F6F-B264-465625784A4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F3C320-CBA0-4B95-83FC-3B65A257F6CD}" type="datetimeFigureOut">
              <a:rPr lang="ru-RU"/>
              <a:pPr>
                <a:defRPr/>
              </a:pPr>
              <a:t>15.07.2021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FCE8FB4B-E4A2-4F13-8091-08FA6D0E7D2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F31B73C2-C510-4751-A89C-E0E7CF61E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49DBC1D-C0AF-4011-9E27-E1FA5B61A82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988F71-D306-4356-BD6F-9A97DDA51C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FAA4F2-30D4-4C41-92D1-16DD17A92BC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>
            <a:extLst>
              <a:ext uri="{FF2B5EF4-FFF2-40B4-BE49-F238E27FC236}">
                <a16:creationId xmlns:a16="http://schemas.microsoft.com/office/drawing/2014/main" id="{DB84BD3B-6758-4D42-A361-5EAF5CD08F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Заметки 2">
            <a:extLst>
              <a:ext uri="{FF2B5EF4-FFF2-40B4-BE49-F238E27FC236}">
                <a16:creationId xmlns:a16="http://schemas.microsoft.com/office/drawing/2014/main" id="{6CD2073E-9853-45A7-A941-9150005038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6148" name="Номер слайда 3">
            <a:extLst>
              <a:ext uri="{FF2B5EF4-FFF2-40B4-BE49-F238E27FC236}">
                <a16:creationId xmlns:a16="http://schemas.microsoft.com/office/drawing/2014/main" id="{C12B9726-BECF-4A51-BB55-37FFDE6C87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C4A52B0-F96A-4211-A0BA-AEF3E1EC2711}" type="slidenum">
              <a:rPr lang="ru-RU" altLang="ru-RU" smtClean="0">
                <a:latin typeface="Tahoma" panose="020B060403050404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>
              <a:latin typeface="Tahom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id="{F4F4B18F-7718-4CCA-8376-CF54A3CE2D1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id="{C7B874B8-5D77-46A9-9E4C-BBD2D46063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id="{F606E310-47C2-4166-878C-6E02702FFDC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645EEA4-51D8-4346-91C7-AEA05C65A7A7}" type="slidenum">
              <a:rPr lang="ru-RU" altLang="en-US" smtClean="0">
                <a:latin typeface="Tahoma" panose="020B060403050404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 altLang="en-US">
              <a:latin typeface="Tahom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E77E2-2CDB-45AC-BDAE-24EAD2993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B856EA-4293-439E-A87C-01D45120B1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D5157-3A11-4AC7-80FF-E7E16C9B5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612C8E-9936-49A5-8B3F-9DB354924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E5F8D7-0077-434E-8F33-E20A6DCE2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C9620-3551-440E-8CAB-A397FA2977D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9033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99538D-AF6A-4D97-A5DC-A57D0FC88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BD71ED3-FD65-4608-A63A-224E7D88A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FFD0C5-0BBD-42AA-A480-459DA8329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5C71D8-10EC-404E-969F-03FDD53A8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E6A08D7-4AA3-4D64-B0A8-72DECD68E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0DE4E-2890-40F5-BEFF-1E4D0501911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9549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FE68412-5D9F-4D05-BC71-8FA6BF0A2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3CEDFF0-2865-4A30-B421-1CD1FE6AE6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20CD45-F0E3-47BB-AF92-2F6C04EC5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2C01E5-6B28-47C6-98FC-3F1B4DF91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18C2D0-980C-47AA-9DA1-7120B86DC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8D04F-E90E-42E2-B377-89BCA08198C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9806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15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60F9648-A6C1-4AE0-9DF7-5BB074A060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5E3FA6C-78A8-4AC9-AB00-6765423906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5F461A-F8C9-4660-AB36-0A522A65AA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23270-BBBC-40BF-AB65-F78B21FD0DF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1241291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12014-A0DC-4572-B68A-348ABBD5C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3C4D0B-C3C0-4ABB-B51B-6D807DCB6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4DCE7A-7323-4103-8EE3-3E00AB1B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6ABB14-1C7D-4E8A-AD00-E73BE1B0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19C3E5-88B8-4407-A209-DB0BB4B04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F5EC4-A031-4181-893B-173D3D1B44E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89708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6472E8-D88C-4455-9BA9-C74F787D2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713AC43-EB54-4785-82C3-0082739AC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E4115B-401C-49D1-A608-261839A7D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D53F7B-7E97-4272-9E56-92D9C3711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D5ECC1-5C00-442A-9108-C9154F0D4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4B1B5-967D-4500-ADE7-BDBE299ECE5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72160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4A750A-9CC9-41FB-83B3-73DAAA0F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9C258AC-6176-48AF-BD9F-E78B5ADE2B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701780-2161-4429-BD65-FC38170F6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977910B9-3708-4665-9EA6-FCF2D28B4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386EF4BD-9DA1-4DE0-97A8-EEA550AF1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DD9330E1-B87B-462B-8F3F-DF5FBE710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7E779-36CD-4BA5-B244-080A196353B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0779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E0E135-CF71-4E26-A790-F637B6A8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B7B807-0624-43A1-AF98-DA6CFE3D4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B96145-7C01-40BA-9E85-72F20234DA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A8F4C0-1D91-4E09-A621-09E17C5E9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E8EAE9-C85B-4E67-B98A-D392584C0A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>
            <a:extLst>
              <a:ext uri="{FF2B5EF4-FFF2-40B4-BE49-F238E27FC236}">
                <a16:creationId xmlns:a16="http://schemas.microsoft.com/office/drawing/2014/main" id="{E8352A57-42C6-4C5F-BD99-C607656F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>
            <a:extLst>
              <a:ext uri="{FF2B5EF4-FFF2-40B4-BE49-F238E27FC236}">
                <a16:creationId xmlns:a16="http://schemas.microsoft.com/office/drawing/2014/main" id="{9F7A9637-B2B8-4ED2-B8A0-951D8A15C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>
            <a:extLst>
              <a:ext uri="{FF2B5EF4-FFF2-40B4-BE49-F238E27FC236}">
                <a16:creationId xmlns:a16="http://schemas.microsoft.com/office/drawing/2014/main" id="{04FCC137-A728-4940-A03B-BA236C5E7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480FF-B04B-41CF-AFD4-79E47CDF607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2998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72547-1469-464A-B9AF-C8EA34651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>
            <a:extLst>
              <a:ext uri="{FF2B5EF4-FFF2-40B4-BE49-F238E27FC236}">
                <a16:creationId xmlns:a16="http://schemas.microsoft.com/office/drawing/2014/main" id="{AB9961E0-F740-4ABA-B191-06F192F66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E4357DCA-ED2A-414E-A14A-5CD7918D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16B20BA-DB44-40BE-B624-B8842215D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8F3D1-7899-4065-8F98-F0A2F1120C5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8406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>
            <a:extLst>
              <a:ext uri="{FF2B5EF4-FFF2-40B4-BE49-F238E27FC236}">
                <a16:creationId xmlns:a16="http://schemas.microsoft.com/office/drawing/2014/main" id="{17E3ACCF-F242-4C4D-A0D0-E6E7DA5D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55EED487-290F-4014-A833-C4A19FA3B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>
            <a:extLst>
              <a:ext uri="{FF2B5EF4-FFF2-40B4-BE49-F238E27FC236}">
                <a16:creationId xmlns:a16="http://schemas.microsoft.com/office/drawing/2014/main" id="{FC537BA7-BD86-4B2D-B148-EB60AAE8F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11B02-2080-44B5-AF4A-EB271FAC55D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8255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CA107-B181-4573-A310-39AAA4023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4712B4E-6F81-46A4-A61C-A83EE901A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4BDE2E0-D64A-45C5-87F3-A0585E7658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DABE23E9-453D-420A-966E-24DB23442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861A508C-E209-45C6-8F6B-D5CA19EA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78C4D552-FCC5-488F-B35A-E86D3F811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01171-D148-4324-9726-919A89F59872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75843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1BFDB4-779D-4869-BDAC-FF6AAC280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24C0D7F-81D3-4919-A54B-06C4B49826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373BA4F-9A51-4445-8C0F-40BA4674B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>
            <a:extLst>
              <a:ext uri="{FF2B5EF4-FFF2-40B4-BE49-F238E27FC236}">
                <a16:creationId xmlns:a16="http://schemas.microsoft.com/office/drawing/2014/main" id="{27ED4525-E403-4B2E-8AB4-42A5B1150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>
            <a:extLst>
              <a:ext uri="{FF2B5EF4-FFF2-40B4-BE49-F238E27FC236}">
                <a16:creationId xmlns:a16="http://schemas.microsoft.com/office/drawing/2014/main" id="{07025174-EAA3-497D-BEAB-CCD41EA82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>
            <a:extLst>
              <a:ext uri="{FF2B5EF4-FFF2-40B4-BE49-F238E27FC236}">
                <a16:creationId xmlns:a16="http://schemas.microsoft.com/office/drawing/2014/main" id="{0A9A7C56-98B5-41FC-A1BF-8D0389056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5B0D5-ABE0-4842-AA2A-95757766FAC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6418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7FAFD"/>
            </a:gs>
            <a:gs pos="74001">
              <a:srgbClr val="B5D2EC"/>
            </a:gs>
            <a:gs pos="83000">
              <a:srgbClr val="B5D2EC"/>
            </a:gs>
            <a:gs pos="100000">
              <a:srgbClr val="CEE1F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>
            <a:extLst>
              <a:ext uri="{FF2B5EF4-FFF2-40B4-BE49-F238E27FC236}">
                <a16:creationId xmlns:a16="http://schemas.microsoft.com/office/drawing/2014/main" id="{DDB1A49B-7FE8-40CB-9739-76CE14C69E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>
            <a:extLst>
              <a:ext uri="{FF2B5EF4-FFF2-40B4-BE49-F238E27FC236}">
                <a16:creationId xmlns:a16="http://schemas.microsoft.com/office/drawing/2014/main" id="{F700BBC2-C8FB-4899-BBCF-A64833BCE1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47A05-FB85-4EDE-8FB3-CE8E1EF24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FBB843-6171-4602-859B-1636B6CC2F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E320C0-91A3-4040-BE4C-8C44C41701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AA10AA-696C-44E8-BF7E-45F5459D117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</p:sldLayoutIdLst>
  <p:hf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5">
            <a:extLst>
              <a:ext uri="{FF2B5EF4-FFF2-40B4-BE49-F238E27FC236}">
                <a16:creationId xmlns:a16="http://schemas.microsoft.com/office/drawing/2014/main" id="{197589E2-D8F9-4872-BA30-407AFAF1392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593725"/>
            <a:ext cx="7416800" cy="26654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8833"/>
              </a:avLst>
            </a:prstTxWarp>
          </a:bodyPr>
          <a:lstStyle/>
          <a:p>
            <a:pPr algn="ctr"/>
            <a:r>
              <a:rPr lang="ru-RU" sz="3600" kern="10">
                <a:solidFill>
                  <a:srgbClr val="2E75B6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Об итогах</a:t>
            </a:r>
          </a:p>
          <a:p>
            <a:pPr algn="ctr"/>
            <a:r>
              <a:rPr lang="ru-RU" sz="3600" kern="10">
                <a:solidFill>
                  <a:srgbClr val="2E75B6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исполнения бюджета </a:t>
            </a:r>
          </a:p>
          <a:p>
            <a:pPr algn="ctr"/>
            <a:r>
              <a:rPr lang="ru-RU" sz="3600" kern="10">
                <a:solidFill>
                  <a:srgbClr val="2E75B6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Кричевского района </a:t>
            </a:r>
          </a:p>
          <a:p>
            <a:pPr algn="ctr"/>
            <a:r>
              <a:rPr lang="ru-RU" sz="3600" kern="10">
                <a:solidFill>
                  <a:srgbClr val="2E75B6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Impact" panose="020B0806030902050204" pitchFamily="34" charset="0"/>
              </a:rPr>
              <a:t>за  1 полугодие 2021 года</a:t>
            </a:r>
          </a:p>
        </p:txBody>
      </p:sp>
      <p:sp>
        <p:nvSpPr>
          <p:cNvPr id="4099" name="Подзаголовок 5">
            <a:extLst>
              <a:ext uri="{FF2B5EF4-FFF2-40B4-BE49-F238E27FC236}">
                <a16:creationId xmlns:a16="http://schemas.microsoft.com/office/drawing/2014/main" id="{82443977-6160-4568-9CA0-E339DE7DE31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7304087" cy="1752600"/>
          </a:xfrm>
        </p:spPr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ru-RU" altLang="ru-RU" i="1" dirty="0">
                <a:solidFill>
                  <a:schemeClr val="accent5">
                    <a:lumMod val="50000"/>
                  </a:schemeClr>
                </a:solidFill>
              </a:rPr>
              <a:t>Докладчик:</a:t>
            </a:r>
          </a:p>
          <a:p>
            <a:pPr algn="l" eaLnBrk="1" hangingPunct="1">
              <a:defRPr/>
            </a:pPr>
            <a:r>
              <a:rPr lang="ru-RU" altLang="ru-RU" sz="3600" b="1" i="1" dirty="0">
                <a:solidFill>
                  <a:schemeClr val="accent5">
                    <a:lumMod val="50000"/>
                  </a:schemeClr>
                </a:solidFill>
              </a:rPr>
              <a:t>Кравцова Ирина Леонидовна</a:t>
            </a:r>
          </a:p>
          <a:p>
            <a:pPr algn="l" eaLnBrk="1" hangingPunct="1">
              <a:defRPr/>
            </a:pPr>
            <a:r>
              <a:rPr lang="ru-RU" altLang="ru-RU" dirty="0">
                <a:solidFill>
                  <a:schemeClr val="accent5">
                    <a:lumMod val="50000"/>
                  </a:schemeClr>
                </a:solidFill>
              </a:rPr>
              <a:t>Начальник финансового отдела Кричевского райисполкома</a:t>
            </a:r>
          </a:p>
        </p:txBody>
      </p:sp>
      <p:sp>
        <p:nvSpPr>
          <p:cNvPr id="4100" name="Номер слайда 2">
            <a:extLst>
              <a:ext uri="{FF2B5EF4-FFF2-40B4-BE49-F238E27FC236}">
                <a16:creationId xmlns:a16="http://schemas.microsoft.com/office/drawing/2014/main" id="{77E88AF4-D7B6-4F8E-B39A-F382C3669D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801050" y="6492875"/>
            <a:ext cx="3429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2F3A976-8677-47BB-AB66-6381DF20DCB2}" type="slidenum">
              <a:rPr lang="ru-RU" alt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2">
            <a:extLst>
              <a:ext uri="{FF2B5EF4-FFF2-40B4-BE49-F238E27FC236}">
                <a16:creationId xmlns:a16="http://schemas.microsoft.com/office/drawing/2014/main" id="{639E768D-50AD-45E2-B57B-1621F1255A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886949" y="6402388"/>
            <a:ext cx="257051" cy="4556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CCBDE6C-A278-42A1-B460-DB091821C46F}" type="slidenum">
              <a:rPr lang="ru-RU" alt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23" name="Диаграмма 4">
            <a:extLst>
              <a:ext uri="{FF2B5EF4-FFF2-40B4-BE49-F238E27FC236}">
                <a16:creationId xmlns:a16="http://schemas.microsoft.com/office/drawing/2014/main" id="{62B54126-5D4A-4C41-838D-DFC705A842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772446"/>
              </p:ext>
            </p:extLst>
          </p:nvPr>
        </p:nvGraphicFramePr>
        <p:xfrm>
          <a:off x="251520" y="116632"/>
          <a:ext cx="8784976" cy="6480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Chart" r:id="rId4" imgW="8998476" imgH="6925656" progId="Excel.Chart.8">
                  <p:embed/>
                </p:oleObj>
              </mc:Choice>
              <mc:Fallback>
                <p:oleObj name="Chart" r:id="rId4" imgW="8998476" imgH="6925656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16632"/>
                        <a:ext cx="8784976" cy="6480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2">
            <a:extLst>
              <a:ext uri="{FF2B5EF4-FFF2-40B4-BE49-F238E27FC236}">
                <a16:creationId xmlns:a16="http://schemas.microsoft.com/office/drawing/2014/main" id="{746DC9E8-FC02-44FB-9D79-80DDAB2E51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92998" y="6492875"/>
            <a:ext cx="3429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B0F4278-F16E-439C-A55C-379175EE66FF}" type="slidenum">
              <a:rPr lang="ru-RU" altLang="en-US" sz="105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alt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CA25E748-1327-4C77-98FA-734E54AE51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668574"/>
              </p:ext>
            </p:extLst>
          </p:nvPr>
        </p:nvGraphicFramePr>
        <p:xfrm>
          <a:off x="0" y="13648"/>
          <a:ext cx="913594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30F15D3-814F-4257-AA7E-4ABBDA5F6514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552058307"/>
              </p:ext>
            </p:extLst>
          </p:nvPr>
        </p:nvGraphicFramePr>
        <p:xfrm>
          <a:off x="179512" y="99597"/>
          <a:ext cx="8784975" cy="6397247"/>
        </p:xfrm>
        <a:graphic>
          <a:graphicData uri="http://schemas.openxmlformats.org/drawingml/2006/table">
            <a:tbl>
              <a:tblPr/>
              <a:tblGrid>
                <a:gridCol w="2232248">
                  <a:extLst>
                    <a:ext uri="{9D8B030D-6E8A-4147-A177-3AD203B41FA5}">
                      <a16:colId xmlns:a16="http://schemas.microsoft.com/office/drawing/2014/main" val="2089007936"/>
                    </a:ext>
                  </a:extLst>
                </a:gridCol>
                <a:gridCol w="879123">
                  <a:extLst>
                    <a:ext uri="{9D8B030D-6E8A-4147-A177-3AD203B41FA5}">
                      <a16:colId xmlns:a16="http://schemas.microsoft.com/office/drawing/2014/main" val="51294110"/>
                    </a:ext>
                  </a:extLst>
                </a:gridCol>
                <a:gridCol w="813384">
                  <a:extLst>
                    <a:ext uri="{9D8B030D-6E8A-4147-A177-3AD203B41FA5}">
                      <a16:colId xmlns:a16="http://schemas.microsoft.com/office/drawing/2014/main" val="658686279"/>
                    </a:ext>
                  </a:extLst>
                </a:gridCol>
                <a:gridCol w="692882">
                  <a:extLst>
                    <a:ext uri="{9D8B030D-6E8A-4147-A177-3AD203B41FA5}">
                      <a16:colId xmlns:a16="http://schemas.microsoft.com/office/drawing/2014/main" val="3370650849"/>
                    </a:ext>
                  </a:extLst>
                </a:gridCol>
                <a:gridCol w="813384">
                  <a:extLst>
                    <a:ext uri="{9D8B030D-6E8A-4147-A177-3AD203B41FA5}">
                      <a16:colId xmlns:a16="http://schemas.microsoft.com/office/drawing/2014/main" val="2945018463"/>
                    </a:ext>
                  </a:extLst>
                </a:gridCol>
                <a:gridCol w="863593">
                  <a:extLst>
                    <a:ext uri="{9D8B030D-6E8A-4147-A177-3AD203B41FA5}">
                      <a16:colId xmlns:a16="http://schemas.microsoft.com/office/drawing/2014/main" val="1553873414"/>
                    </a:ext>
                  </a:extLst>
                </a:gridCol>
                <a:gridCol w="763175">
                  <a:extLst>
                    <a:ext uri="{9D8B030D-6E8A-4147-A177-3AD203B41FA5}">
                      <a16:colId xmlns:a16="http://schemas.microsoft.com/office/drawing/2014/main" val="138438863"/>
                    </a:ext>
                  </a:extLst>
                </a:gridCol>
                <a:gridCol w="863593">
                  <a:extLst>
                    <a:ext uri="{9D8B030D-6E8A-4147-A177-3AD203B41FA5}">
                      <a16:colId xmlns:a16="http://schemas.microsoft.com/office/drawing/2014/main" val="2977121654"/>
                    </a:ext>
                  </a:extLst>
                </a:gridCol>
                <a:gridCol w="863593">
                  <a:extLst>
                    <a:ext uri="{9D8B030D-6E8A-4147-A177-3AD203B41FA5}">
                      <a16:colId xmlns:a16="http://schemas.microsoft.com/office/drawing/2014/main" val="4096323383"/>
                    </a:ext>
                  </a:extLst>
                </a:gridCol>
              </a:tblGrid>
              <a:tr h="253822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ДИНАМИКА</a:t>
                      </a:r>
                    </a:p>
                  </a:txBody>
                  <a:tcPr marL="5708" marR="5708" marT="570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4936083"/>
                  </a:ext>
                </a:extLst>
              </a:tr>
              <a:tr h="253822">
                <a:tc gridSpan="9">
                  <a:txBody>
                    <a:bodyPr/>
                    <a:lstStyle/>
                    <a:p>
                      <a:pPr algn="ctr" rtl="0" fontAlgn="b"/>
                      <a:r>
                        <a:rPr lang="ru-RU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поступления доходов в бюджет Кричевского  района </a:t>
                      </a:r>
                    </a:p>
                  </a:txBody>
                  <a:tcPr marL="5708" marR="5708" marT="570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624481"/>
                  </a:ext>
                </a:extLst>
              </a:tr>
              <a:tr h="129814">
                <a:tc gridSpan="9">
                  <a:txBody>
                    <a:bodyPr/>
                    <a:lstStyle/>
                    <a:p>
                      <a:pPr algn="r" rtl="0" fontAlgn="b"/>
                      <a:r>
                        <a:rPr lang="ru-RU" sz="8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                                      тыс. рублей                                      </a:t>
                      </a:r>
                    </a:p>
                  </a:txBody>
                  <a:tcPr marL="5708" marR="5708" marT="570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1923642"/>
                  </a:ext>
                </a:extLst>
              </a:tr>
              <a:tr h="637271">
                <a:tc rowSpan="2">
                  <a:txBody>
                    <a:bodyPr/>
                    <a:lstStyle/>
                    <a:p>
                      <a:pPr algn="l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плательщиков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перечислено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подоход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налога в бюджет района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роста, %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перечислено платежей в бюджет района                                (без налога на прибыль)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роста, %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удельный вес платежей в объеме бюджета района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5151251"/>
                  </a:ext>
                </a:extLst>
              </a:tr>
              <a:tr h="419470"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янв-июнь 2020 г.</a:t>
                      </a:r>
                    </a:p>
                  </a:txBody>
                  <a:tcPr marL="5708" marR="5708" marT="5708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-июнь 2021 г.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-июнь 2020 г.</a:t>
                      </a:r>
                    </a:p>
                  </a:txBody>
                  <a:tcPr marL="5708" marR="5708" marT="5708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-июнь 2021 г.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-июнь 2020 г.</a:t>
                      </a:r>
                    </a:p>
                  </a:txBody>
                  <a:tcPr marL="5708" marR="5708" marT="5708" marB="0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 </a:t>
                      </a:r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янв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-июнь 2021 г.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832983"/>
                  </a:ext>
                </a:extLst>
              </a:tr>
              <a:tr h="43983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Промышленные предприятия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754,7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902,0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1 175,9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1 238,3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11,0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3752667"/>
                  </a:ext>
                </a:extLst>
              </a:tr>
              <a:tr h="22282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1865169"/>
                  </a:ext>
                </a:extLst>
              </a:tr>
              <a:tr h="31258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«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Кричевцементношифер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537,7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664,4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123,6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716,2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868,2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4239804"/>
                  </a:ext>
                </a:extLst>
              </a:tr>
              <a:tr h="5879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Филиал ОАО «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Булочно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– кондитерская компания «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Домочай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90,0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769658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«Кричевский завод ЖБИ»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79,6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3861248"/>
                  </a:ext>
                </a:extLst>
              </a:tr>
              <a:tr h="3996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Кричевское УКПП «Коммунальник»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198,5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371,4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284,2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2500526"/>
                  </a:ext>
                </a:extLst>
              </a:tr>
              <a:tr h="43983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Строительные организации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134,8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139,3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103,3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191,2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108,8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2656"/>
                  </a:ext>
                </a:extLst>
              </a:tr>
              <a:tr h="22282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0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8075866"/>
                  </a:ext>
                </a:extLst>
              </a:tr>
              <a:tr h="50417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ГУКДСП «Кричевская СПМК – 111»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56,9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61,6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9397595"/>
                  </a:ext>
                </a:extLst>
              </a:tr>
              <a:tr h="28233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ДСУ -20  ОАО  «ДСТ -3»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121,0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4174321"/>
                  </a:ext>
                </a:extLst>
              </a:tr>
              <a:tr h="3778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ДЭУ -77 РУП «Могилевавтодор»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111,2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8654534"/>
                  </a:ext>
                </a:extLst>
              </a:tr>
              <a:tr h="31258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ДРСУ – 198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12,6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24,9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151,8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931998"/>
                  </a:ext>
                </a:extLst>
              </a:tr>
              <a:tr h="31258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КУП «Кричевская ПМК -264»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82,4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35,3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91,0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305367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DC3B877-C7C2-4C83-8660-CFE2D3984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5" y="6519008"/>
            <a:ext cx="288031" cy="365125"/>
          </a:xfrm>
        </p:spPr>
        <p:txBody>
          <a:bodyPr/>
          <a:lstStyle/>
          <a:p>
            <a:pPr>
              <a:defRPr/>
            </a:pPr>
            <a:fld id="{ECD23270-BBBC-40BF-AB65-F78B21FD0DF3}" type="slidenum">
              <a:rPr lang="ru-RU" altLang="en-US" sz="1200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12711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8B845EB-93A0-4463-B336-C1913799E9E4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51891472"/>
              </p:ext>
            </p:extLst>
          </p:nvPr>
        </p:nvGraphicFramePr>
        <p:xfrm>
          <a:off x="323529" y="136524"/>
          <a:ext cx="8640961" cy="6402387"/>
        </p:xfrm>
        <a:graphic>
          <a:graphicData uri="http://schemas.openxmlformats.org/drawingml/2006/table">
            <a:tbl>
              <a:tblPr/>
              <a:tblGrid>
                <a:gridCol w="2578808">
                  <a:extLst>
                    <a:ext uri="{9D8B030D-6E8A-4147-A177-3AD203B41FA5}">
                      <a16:colId xmlns:a16="http://schemas.microsoft.com/office/drawing/2014/main" val="1904996310"/>
                    </a:ext>
                  </a:extLst>
                </a:gridCol>
                <a:gridCol w="739308">
                  <a:extLst>
                    <a:ext uri="{9D8B030D-6E8A-4147-A177-3AD203B41FA5}">
                      <a16:colId xmlns:a16="http://schemas.microsoft.com/office/drawing/2014/main" val="480438988"/>
                    </a:ext>
                  </a:extLst>
                </a:gridCol>
                <a:gridCol w="729157">
                  <a:extLst>
                    <a:ext uri="{9D8B030D-6E8A-4147-A177-3AD203B41FA5}">
                      <a16:colId xmlns:a16="http://schemas.microsoft.com/office/drawing/2014/main" val="3119550494"/>
                    </a:ext>
                  </a:extLst>
                </a:gridCol>
                <a:gridCol w="729157">
                  <a:extLst>
                    <a:ext uri="{9D8B030D-6E8A-4147-A177-3AD203B41FA5}">
                      <a16:colId xmlns:a16="http://schemas.microsoft.com/office/drawing/2014/main" val="95716928"/>
                    </a:ext>
                  </a:extLst>
                </a:gridCol>
                <a:gridCol w="765615">
                  <a:extLst>
                    <a:ext uri="{9D8B030D-6E8A-4147-A177-3AD203B41FA5}">
                      <a16:colId xmlns:a16="http://schemas.microsoft.com/office/drawing/2014/main" val="2376829180"/>
                    </a:ext>
                  </a:extLst>
                </a:gridCol>
                <a:gridCol w="947904">
                  <a:extLst>
                    <a:ext uri="{9D8B030D-6E8A-4147-A177-3AD203B41FA5}">
                      <a16:colId xmlns:a16="http://schemas.microsoft.com/office/drawing/2014/main" val="2107450444"/>
                    </a:ext>
                  </a:extLst>
                </a:gridCol>
                <a:gridCol w="729157">
                  <a:extLst>
                    <a:ext uri="{9D8B030D-6E8A-4147-A177-3AD203B41FA5}">
                      <a16:colId xmlns:a16="http://schemas.microsoft.com/office/drawing/2014/main" val="3006728823"/>
                    </a:ext>
                  </a:extLst>
                </a:gridCol>
                <a:gridCol w="656241">
                  <a:extLst>
                    <a:ext uri="{9D8B030D-6E8A-4147-A177-3AD203B41FA5}">
                      <a16:colId xmlns:a16="http://schemas.microsoft.com/office/drawing/2014/main" val="1104638418"/>
                    </a:ext>
                  </a:extLst>
                </a:gridCol>
                <a:gridCol w="765614">
                  <a:extLst>
                    <a:ext uri="{9D8B030D-6E8A-4147-A177-3AD203B41FA5}">
                      <a16:colId xmlns:a16="http://schemas.microsoft.com/office/drawing/2014/main" val="1558184872"/>
                    </a:ext>
                  </a:extLst>
                </a:gridCol>
              </a:tblGrid>
              <a:tr h="100247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плательщиков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перечислено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подоход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налога в бюджет района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роста, %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перечислено платежей в бюджет района                                (без налога на прибыль)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Темп роста, %</a:t>
                      </a:r>
                    </a:p>
                  </a:txBody>
                  <a:tcPr marL="5708" marR="5708" marT="57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удельный вес платежей в объеме бюджета района</a:t>
                      </a:r>
                    </a:p>
                  </a:txBody>
                  <a:tcPr marL="5708" marR="5708" marT="57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995801"/>
                  </a:ext>
                </a:extLst>
              </a:tr>
              <a:tr h="65681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Транспортные организации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363,1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409,1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496,2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531,5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9925447"/>
                  </a:ext>
                </a:extLst>
              </a:tr>
              <a:tr h="271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562724"/>
                  </a:ext>
                </a:extLst>
              </a:tr>
              <a:tr h="3085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Филиал Автобусный парк № 3                                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2942772"/>
                  </a:ext>
                </a:extLst>
              </a:tr>
              <a:tr h="3322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Дистанция пути МОБЖД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140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255,6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102,5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3457219"/>
                  </a:ext>
                </a:extLst>
              </a:tr>
              <a:tr h="3322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Локомотивное депо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206,5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236,9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2,0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7292785"/>
                  </a:ext>
                </a:extLst>
              </a:tr>
              <a:tr h="65681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Сельскохозяйственные организации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255,1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122,6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319,3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128,2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sng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107857"/>
                  </a:ext>
                </a:extLst>
              </a:tr>
              <a:tr h="2718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050" b="1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BY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823182"/>
                  </a:ext>
                </a:extLst>
              </a:tr>
              <a:tr h="4711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ОАО "Кричеврайагропромтехснаб"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125,2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814102"/>
                  </a:ext>
                </a:extLst>
              </a:tr>
              <a:tr h="3322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"Бель"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118,3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55,9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123,8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0,6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5957672"/>
                  </a:ext>
                </a:extLst>
              </a:tr>
              <a:tr h="3322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"Добрость"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114,5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30,6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127,5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2906834"/>
                  </a:ext>
                </a:extLst>
              </a:tr>
              <a:tr h="3322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СПК "Колхоз им. Суворова"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32,2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45,7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141,9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0,4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5581410"/>
                  </a:ext>
                </a:extLst>
              </a:tr>
              <a:tr h="33220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КСУП "Малятичи-АГРО"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65,4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88,5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96,6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124,9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129,3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1,0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1,1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8510396"/>
                  </a:ext>
                </a:extLst>
              </a:tr>
              <a:tr h="190192"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FF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BY" sz="900" b="0" i="0" u="none" strike="noStrike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5708" marR="5708" marT="57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281210"/>
                  </a:ext>
                </a:extLst>
              </a:tr>
              <a:tr h="57935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Справочно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: поступления в бюджет всего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4768,3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5112,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107,2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10471,4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11233,9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107,3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</a:t>
                      </a: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BY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,0</a:t>
                      </a:r>
                      <a:endParaRPr lang="ru-BY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708" marR="5708" marT="57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309210"/>
                  </a:ext>
                </a:extLst>
              </a:tr>
            </a:tbl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16ED5C1-BF2E-49B6-81B7-D3711033D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19786" y="6538913"/>
            <a:ext cx="270942" cy="365125"/>
          </a:xfrm>
        </p:spPr>
        <p:txBody>
          <a:bodyPr/>
          <a:lstStyle/>
          <a:p>
            <a:pPr>
              <a:defRPr/>
            </a:pPr>
            <a:fld id="{ECD23270-BBBC-40BF-AB65-F78B21FD0DF3}" type="slidenum">
              <a:rPr lang="ru-RU" altLang="en-US" sz="1200" smtClean="0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ru-RU" altLang="en-US" sz="1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31959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4A9F173-0397-4BC3-A50A-F640AFD4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76456" y="6391910"/>
            <a:ext cx="329208" cy="365125"/>
          </a:xfrm>
        </p:spPr>
        <p:txBody>
          <a:bodyPr/>
          <a:lstStyle/>
          <a:p>
            <a:pPr>
              <a:defRPr/>
            </a:pPr>
            <a:fld id="{D29B6294-3DD2-40F0-A3F9-67E8790716E1}" type="slidenum">
              <a:rPr lang="ru-RU" altLang="en-US" sz="1100" smtClean="0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ru-RU" altLang="en-US" sz="1100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B4E9D67E-207A-4682-B2E5-FC2839BEEE46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214642939"/>
              </p:ext>
            </p:extLst>
          </p:nvPr>
        </p:nvGraphicFramePr>
        <p:xfrm>
          <a:off x="457200" y="100965"/>
          <a:ext cx="8219256" cy="6290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1">
            <a:extLst>
              <a:ext uri="{FF2B5EF4-FFF2-40B4-BE49-F238E27FC236}">
                <a16:creationId xmlns:a16="http://schemas.microsoft.com/office/drawing/2014/main" id="{480AF0F2-AEEA-46EE-87CC-9BCDFE12E6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694588" y="6492875"/>
            <a:ext cx="34295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DD7182A-A673-4581-BEF3-18F54DC72090}" type="slidenum">
              <a:rPr lang="ru-RU" altLang="en-US" sz="1100" smtClean="0"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 altLang="en-US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90A82676-0162-471E-818B-B5C36E8E64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304007"/>
              </p:ext>
            </p:extLst>
          </p:nvPr>
        </p:nvGraphicFramePr>
        <p:xfrm>
          <a:off x="107503" y="116632"/>
          <a:ext cx="8928497" cy="6043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55EEA0BC-7413-430E-87EF-2544BF9F5065}"/>
              </a:ext>
            </a:extLst>
          </p:cNvPr>
          <p:cNvGraphicFramePr>
            <a:graphicFrameLocks/>
          </p:cNvGraphicFramePr>
          <p:nvPr/>
        </p:nvGraphicFramePr>
        <p:xfrm>
          <a:off x="107751" y="332978"/>
          <a:ext cx="8928497" cy="6192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539038D-899D-4E1A-B1CD-247BCC024A97}"/>
              </a:ext>
            </a:extLst>
          </p:cNvPr>
          <p:cNvGraphicFramePr>
            <a:graphicFrameLocks/>
          </p:cNvGraphicFramePr>
          <p:nvPr/>
        </p:nvGraphicFramePr>
        <p:xfrm>
          <a:off x="105172" y="116632"/>
          <a:ext cx="8933656" cy="640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A7B88C2D-613A-462B-8CFE-570D6BCE80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1923054"/>
              </p:ext>
            </p:extLst>
          </p:nvPr>
        </p:nvGraphicFramePr>
        <p:xfrm>
          <a:off x="216429" y="173037"/>
          <a:ext cx="8751441" cy="64083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4139B45B-3C8C-4C9F-BB55-51C825DAC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89553" y="6492875"/>
            <a:ext cx="342950" cy="365125"/>
          </a:xfrm>
        </p:spPr>
        <p:txBody>
          <a:bodyPr/>
          <a:lstStyle/>
          <a:p>
            <a:pPr>
              <a:defRPr/>
            </a:pPr>
            <a:fld id="{4DAA14C6-751C-4F09-AF11-20B5C000198E}" type="slidenum">
              <a:rPr lang="ru-RU" altLang="en-US" sz="1200">
                <a:solidFill>
                  <a:schemeClr val="tx1"/>
                </a:solidFill>
              </a:rPr>
              <a:pPr>
                <a:defRPr/>
              </a:pPr>
              <a:t>8</a:t>
            </a:fld>
            <a:endParaRPr lang="ru-RU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851CADEB-EA5B-48C9-8F6C-FCC428EFAA20}"/>
              </a:ext>
            </a:extLst>
          </p:cNvPr>
          <p:cNvGraphicFramePr>
            <a:graphicFrameLocks/>
          </p:cNvGraphicFramePr>
          <p:nvPr/>
        </p:nvGraphicFramePr>
        <p:xfrm>
          <a:off x="282972" y="575667"/>
          <a:ext cx="8578056" cy="5706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Текстура 1">
    <a:dk1>
      <a:srgbClr val="66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CC6600"/>
    </a:accent2>
    <a:accent3>
      <a:srgbClr val="C0AAAA"/>
    </a:accent3>
    <a:accent4>
      <a:srgbClr val="DADADA"/>
    </a:accent4>
    <a:accent5>
      <a:srgbClr val="DBBEB6"/>
    </a:accent5>
    <a:accent6>
      <a:srgbClr val="B95C00"/>
    </a:accent6>
    <a:hlink>
      <a:srgbClr val="FFCC66"/>
    </a:hlink>
    <a:folHlink>
      <a:srgbClr val="CC3300"/>
    </a:folHlink>
  </a:clrScheme>
  <a:fontScheme name="Текстура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Текстура 1">
    <a:dk1>
      <a:srgbClr val="66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CC6600"/>
    </a:accent2>
    <a:accent3>
      <a:srgbClr val="C0AAAA"/>
    </a:accent3>
    <a:accent4>
      <a:srgbClr val="DADADA"/>
    </a:accent4>
    <a:accent5>
      <a:srgbClr val="DBBEB6"/>
    </a:accent5>
    <a:accent6>
      <a:srgbClr val="B95C00"/>
    </a:accent6>
    <a:hlink>
      <a:srgbClr val="FFCC66"/>
    </a:hlink>
    <a:folHlink>
      <a:srgbClr val="CC3300"/>
    </a:folHlink>
  </a:clrScheme>
  <a:fontScheme name="Текстура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Текстура 1">
    <a:dk1>
      <a:srgbClr val="660000"/>
    </a:dk1>
    <a:lt1>
      <a:srgbClr val="FFFFFF"/>
    </a:lt1>
    <a:dk2>
      <a:srgbClr val="800000"/>
    </a:dk2>
    <a:lt2>
      <a:srgbClr val="FFFFCC"/>
    </a:lt2>
    <a:accent1>
      <a:srgbClr val="BE7960"/>
    </a:accent1>
    <a:accent2>
      <a:srgbClr val="CC6600"/>
    </a:accent2>
    <a:accent3>
      <a:srgbClr val="C0AAAA"/>
    </a:accent3>
    <a:accent4>
      <a:srgbClr val="DADADA"/>
    </a:accent4>
    <a:accent5>
      <a:srgbClr val="DBBEB6"/>
    </a:accent5>
    <a:accent6>
      <a:srgbClr val="B95C00"/>
    </a:accent6>
    <a:hlink>
      <a:srgbClr val="FFCC66"/>
    </a:hlink>
    <a:folHlink>
      <a:srgbClr val="CC3300"/>
    </a:folHlink>
  </a:clrScheme>
  <a:fontScheme name="Текстура">
    <a:majorFont>
      <a:latin typeface="Tahoma"/>
      <a:ea typeface=""/>
      <a:cs typeface=""/>
    </a:majorFont>
    <a:minorFont>
      <a:latin typeface="Tahoma"/>
      <a:ea typeface=""/>
      <a:cs typeface="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10574</TotalTime>
  <Words>739</Words>
  <Application>Microsoft Office PowerPoint</Application>
  <PresentationFormat>Экран (4:3)</PresentationFormat>
  <Paragraphs>346</Paragraphs>
  <Slides>8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Arial Cyr</vt:lpstr>
      <vt:lpstr>Calibri</vt:lpstr>
      <vt:lpstr>Calibri Light</vt:lpstr>
      <vt:lpstr>Impact</vt:lpstr>
      <vt:lpstr>Tahoma</vt:lpstr>
      <vt:lpstr>Times New Roman</vt:lpstr>
      <vt:lpstr>Тема Office</vt:lpstr>
      <vt:lpstr>Chart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OFU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СОЦИАЛЬНО-ЭКОНОМИЧЕСКОЕ РАЗВИТИЕ КРИЧЕВСКОГО РАЙОНА</dc:title>
  <dc:creator>Administrator</dc:creator>
  <cp:lastModifiedBy>Толпыго Вячеслав Сергеевич</cp:lastModifiedBy>
  <cp:revision>1232</cp:revision>
  <cp:lastPrinted>2020-04-14T08:49:37Z</cp:lastPrinted>
  <dcterms:created xsi:type="dcterms:W3CDTF">2006-06-20T07:40:21Z</dcterms:created>
  <dcterms:modified xsi:type="dcterms:W3CDTF">2021-07-15T13:05:10Z</dcterms:modified>
</cp:coreProperties>
</file>