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0"/>
  </p:notesMasterIdLst>
  <p:sldIdLst>
    <p:sldId id="256" r:id="rId2"/>
    <p:sldId id="346" r:id="rId3"/>
    <p:sldId id="437" r:id="rId4"/>
    <p:sldId id="456" r:id="rId5"/>
    <p:sldId id="457" r:id="rId6"/>
    <p:sldId id="455" r:id="rId7"/>
    <p:sldId id="452" r:id="rId8"/>
    <p:sldId id="454" r:id="rId9"/>
  </p:sldIdLst>
  <p:sldSz cx="9144000" cy="6858000" type="screen4x3"/>
  <p:notesSz cx="6858000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99"/>
    <a:srgbClr val="CC3399"/>
    <a:srgbClr val="669900"/>
    <a:srgbClr val="FFFFBD"/>
    <a:srgbClr val="FF5050"/>
    <a:srgbClr val="FF7C80"/>
    <a:srgbClr val="CCE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13" autoAdjust="0"/>
    <p:restoredTop sz="93594" autoAdjust="0"/>
  </p:normalViewPr>
  <p:slideViewPr>
    <p:cSldViewPr>
      <p:cViewPr varScale="1">
        <p:scale>
          <a:sx n="84" d="100"/>
          <a:sy n="84" d="100"/>
        </p:scale>
        <p:origin x="9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1\6%20&#1084;&#1077;&#1089;\&#1041;&#1070;&#1044;&#1046;&#1045;&#1058;\&#1044;&#1080;&#1072;&#1075;&#1088;&#1072;&#1084;&#1084;&#1072;%20&#1088;&#1072;&#1089;&#1093;&#1086;&#1076;&#1099;%20%20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1%20&#1082;&#1074;\&#1041;&#1070;&#1044;&#1046;&#1045;&#1058;\&#1044;&#1080;&#1072;&#1075;&#1088;&#1072;&#1084;&#1084;&#1072;%20&#1088;&#1072;&#1089;&#1093;&#1086;&#1076;&#1099;%20&#1089;&#1090;&#1072;&#1090;&#1100;&#1080;.xls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9%20&#1084;&#1077;&#1089;\&#1041;&#1070;&#1044;&#1046;&#1045;&#1058;\&#1044;&#1080;&#1072;&#1075;&#1088;&#1072;&#1084;&#1084;&#1072;%20&#1088;&#1072;&#1089;&#1093;&#1086;&#1076;&#1099;%20&#1082;&#1086;&#1085;&#1089;&#1086;&#1083;&#1080;&#1076;.xls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&#1075;&#1086;&#1076;\&#1041;&#1070;&#1044;&#1046;&#1045;&#1058;\&#1044;&#1080;&#1072;&#1075;&#1088;&#1072;&#1084;&#1084;&#1072;%20&#1088;&#1072;&#1089;&#1093;&#1086;&#1076;&#1099;%20&#1082;&#1086;&#1085;&#1089;&#1086;&#1083;&#1080;&#1076;&#1079;&#1072;%202019%20&#1075;..xls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1\6%20&#1084;&#1077;&#1089;\&#1041;&#1070;&#1044;&#1046;&#1045;&#1058;\&#1044;&#1080;&#1072;&#1075;&#1088;&#1072;&#1084;&#1084;&#1072;%20&#1088;&#1072;&#1089;&#1093;&#1086;&#1076;&#1099;%20&#1089;&#1090;&#1072;&#1090;&#1100;&#1080;%20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1\6%20&#1084;&#1077;&#1089;\&#1041;&#1070;&#1044;&#1046;&#1045;&#1058;\&#1044;&#1080;&#1072;&#1075;&#1088;&#1072;&#1084;&#1084;&#1072;%20%20&#1074;&#1085;&#1077;&#1073;&#1102;&#1076;&#1078;&#1077;&#1090;%2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415021419965411E-2"/>
          <c:y val="0.14567082623444"/>
          <c:w val="0.83733431758530175"/>
          <c:h val="0.8319202391367746"/>
        </c:manualLayout>
      </c:layout>
      <c:ofPieChart>
        <c:ofPieType val="bar"/>
        <c:varyColors val="1"/>
        <c:ser>
          <c:idx val="0"/>
          <c:order val="0"/>
          <c:dLbls>
            <c:dLbl>
              <c:idx val="2"/>
              <c:layout>
                <c:manualLayout>
                  <c:x val="1.8457349081364822E-2"/>
                  <c:y val="5.3893263342082241E-4"/>
                </c:manualLayout>
              </c:layout>
              <c:tx>
                <c:rich>
                  <a:bodyPr/>
                  <a:lstStyle/>
                  <a:p>
                    <a:r>
                      <a:rPr lang="ru-RU" sz="1445" b="1" i="0" baseline="0" dirty="0"/>
                      <a:t>Неналоговые </a:t>
                    </a:r>
                  </a:p>
                  <a:p>
                    <a:r>
                      <a:rPr lang="ru-RU" sz="1445" b="1" i="0" baseline="0" dirty="0"/>
                      <a:t>доходы – 1 351,1</a:t>
                    </a:r>
                  </a:p>
                  <a:p>
                    <a:r>
                      <a:rPr lang="ru-RU" sz="1445" b="1" i="0" baseline="0" dirty="0"/>
                      <a:t>(4,5 % и 12,0 %)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16666666666666"/>
                      <c:h val="0.103555555555555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836-4E9E-9C5F-522D79EC605F}"/>
                </c:ext>
              </c:extLst>
            </c:dLbl>
            <c:dLbl>
              <c:idx val="3"/>
              <c:layout>
                <c:manualLayout>
                  <c:x val="4.4457567804024505E-3"/>
                  <c:y val="0.110331583552056"/>
                </c:manualLayout>
              </c:layout>
              <c:tx>
                <c:rich>
                  <a:bodyPr/>
                  <a:lstStyle/>
                  <a:p>
                    <a:r>
                      <a:rPr lang="ru-RU" sz="1445" b="1" i="0" baseline="0" dirty="0"/>
                      <a:t>Дотации -</a:t>
                    </a:r>
                  </a:p>
                  <a:p>
                    <a:r>
                      <a:rPr lang="ru-RU" sz="1445" b="1" i="0" baseline="0" dirty="0"/>
                      <a:t>17 845,1 (59,1 %)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36-4E9E-9C5F-522D79EC605F}"/>
                </c:ext>
              </c:extLst>
            </c:dLbl>
            <c:dLbl>
              <c:idx val="4"/>
              <c:layout>
                <c:manualLayout>
                  <c:x val="-0.14954396325459318"/>
                  <c:y val="2.0184164479440086E-2"/>
                </c:manualLayout>
              </c:layout>
              <c:tx>
                <c:rich>
                  <a:bodyPr/>
                  <a:lstStyle/>
                  <a:p>
                    <a:r>
                      <a:rPr lang="ru-RU" sz="1445" b="1" i="0" baseline="0" dirty="0"/>
                      <a:t>Иные безвозмездные поступления - </a:t>
                    </a:r>
                  </a:p>
                  <a:p>
                    <a:r>
                      <a:rPr lang="ru-RU" sz="1445" b="1" i="0" baseline="0" dirty="0"/>
                      <a:t>1 122,2 (3,7 %)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36-4E9E-9C5F-522D79EC605F}"/>
                </c:ext>
              </c:extLst>
            </c:dLbl>
            <c:dLbl>
              <c:idx val="6"/>
              <c:layout>
                <c:manualLayout>
                  <c:x val="-8.0088254593175756E-2"/>
                  <c:y val="-3.8052639253426654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/>
                    </a:pPr>
                    <a:r>
                      <a:rPr lang="ru-RU" sz="1200" b="1" i="0" baseline="0" dirty="0"/>
                      <a:t>Подоходный налог с физ. лиц – 5 112,1</a:t>
                    </a:r>
                  </a:p>
                  <a:p>
                    <a:pPr>
                      <a:defRPr sz="1200" b="1" i="0" baseline="0"/>
                    </a:pPr>
                    <a:r>
                      <a:rPr lang="ru-RU" sz="1200" b="1" i="0" baseline="0" dirty="0"/>
                      <a:t>16,9 % в объеме доходов, 45,5 % в объеме собств. доходов)</a:t>
                    </a:r>
                    <a:endParaRPr lang="ru-RU" sz="12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36-4E9E-9C5F-522D79EC605F}"/>
                </c:ext>
              </c:extLst>
            </c:dLbl>
            <c:dLbl>
              <c:idx val="7"/>
              <c:layout>
                <c:manualLayout>
                  <c:x val="-5.7958114610673669E-2"/>
                  <c:y val="-9.2593321668124843E-3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/>
                    </a:pPr>
                    <a:r>
                      <a:rPr lang="ru-RU" sz="1200" b="1" i="0" baseline="0" dirty="0"/>
                      <a:t>Земельный налог – </a:t>
                    </a:r>
                  </a:p>
                  <a:p>
                    <a:pPr>
                      <a:defRPr sz="1200" b="1" i="0" baseline="0"/>
                    </a:pPr>
                    <a:r>
                      <a:rPr lang="ru-RU" sz="1200" b="1" i="0" baseline="0" dirty="0"/>
                      <a:t>310,4 (1,0% и 2,8 %)</a:t>
                    </a:r>
                    <a:endParaRPr lang="ru-RU" sz="12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84022309711286"/>
                      <c:h val="6.35185185185185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836-4E9E-9C5F-522D79EC605F}"/>
                </c:ext>
              </c:extLst>
            </c:dLbl>
            <c:dLbl>
              <c:idx val="8"/>
              <c:layout>
                <c:manualLayout>
                  <c:x val="-8.2525535870516184E-2"/>
                  <c:y val="1.7682123067949827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/>
                    </a:pPr>
                    <a:endParaRPr lang="ru-RU" sz="1200" b="1" i="0" baseline="0" dirty="0"/>
                  </a:p>
                  <a:p>
                    <a:pPr>
                      <a:defRPr sz="1200" b="1" i="0" baseline="0"/>
                    </a:pPr>
                    <a:r>
                      <a:rPr lang="ru-RU" sz="1200" b="1" i="0" baseline="0" dirty="0"/>
                      <a:t>Налог на недвижимость – 1 045,5 (3,5 % и 9,3%)</a:t>
                    </a:r>
                    <a:endParaRPr lang="ru-RU" sz="12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38199912510937"/>
                      <c:h val="0.11657407407407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836-4E9E-9C5F-522D79EC605F}"/>
                </c:ext>
              </c:extLst>
            </c:dLbl>
            <c:dLbl>
              <c:idx val="9"/>
              <c:layout>
                <c:manualLayout>
                  <c:x val="-9.2002952755905518E-2"/>
                  <c:y val="8.2436570428696416E-3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/>
                    </a:pPr>
                    <a:r>
                      <a:rPr lang="ru-RU" sz="1200" b="1" i="0" baseline="0" dirty="0"/>
                      <a:t>НДС -</a:t>
                    </a:r>
                  </a:p>
                  <a:p>
                    <a:pPr>
                      <a:defRPr sz="1200" b="1" i="0" baseline="0"/>
                    </a:pPr>
                    <a:r>
                      <a:rPr lang="ru-RU" sz="1200" b="1" i="0" baseline="0" dirty="0"/>
                      <a:t> 2 309,3 (7,6 % и 20,6%)</a:t>
                    </a:r>
                    <a:endParaRPr lang="ru-RU" sz="12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36-4E9E-9C5F-522D79EC605F}"/>
                </c:ext>
              </c:extLst>
            </c:dLbl>
            <c:dLbl>
              <c:idx val="10"/>
              <c:layout>
                <c:manualLayout>
                  <c:x val="-0.21998965929532407"/>
                  <c:y val="-5.1007535348404033E-3"/>
                </c:manualLayout>
              </c:layout>
              <c:tx>
                <c:rich>
                  <a:bodyPr/>
                  <a:lstStyle/>
                  <a:p>
                    <a:r>
                      <a:rPr lang="ru-RU" sz="1445" b="1" i="0" baseline="0" dirty="0"/>
                      <a:t>Налоговые доходы -</a:t>
                    </a:r>
                  </a:p>
                  <a:p>
                    <a:r>
                      <a:rPr lang="ru-RU" sz="1445" b="1" i="0" baseline="0" dirty="0"/>
                      <a:t>9 883,7</a:t>
                    </a:r>
                  </a:p>
                  <a:p>
                    <a:r>
                      <a:rPr lang="ru-RU" sz="1445" b="1" i="0" baseline="0" dirty="0"/>
                      <a:t>(32,7 % и 88,0 %)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36-4E9E-9C5F-522D79EC6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45" b="1" i="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вторичная.xlsx]Лист1'!$A$8:$A$15</c:f>
              <c:strCache>
                <c:ptCount val="8"/>
                <c:pt idx="0">
                  <c:v>Неналоговые доходы</c:v>
                </c:pt>
                <c:pt idx="1">
                  <c:v>Дотации</c:v>
                </c:pt>
                <c:pt idx="2">
                  <c:v>Иные безвозмездные поступления</c:v>
                </c:pt>
                <c:pt idx="3">
                  <c:v>Налоговые доходы</c:v>
                </c:pt>
                <c:pt idx="4">
                  <c:v>подоходный налог с физических лиц</c:v>
                </c:pt>
                <c:pt idx="5">
                  <c:v>земельный налог</c:v>
                </c:pt>
                <c:pt idx="6">
                  <c:v>Налог на недвижимость</c:v>
                </c:pt>
                <c:pt idx="7">
                  <c:v>НДС</c:v>
                </c:pt>
              </c:strCache>
            </c:strRef>
          </c:cat>
          <c:val>
            <c:numRef>
              <c:f>'[Диаграмма вторичная.xlsx]Лист1'!$B$6:$B$15</c:f>
              <c:numCache>
                <c:formatCode>General</c:formatCode>
                <c:ptCount val="10"/>
                <c:pt idx="2">
                  <c:v>2232.6999999999998</c:v>
                </c:pt>
                <c:pt idx="3">
                  <c:v>24896.2</c:v>
                </c:pt>
                <c:pt idx="4">
                  <c:v>9580.9</c:v>
                </c:pt>
                <c:pt idx="6">
                  <c:v>8571.7819999999992</c:v>
                </c:pt>
                <c:pt idx="7">
                  <c:v>661.79600000000005</c:v>
                </c:pt>
                <c:pt idx="8">
                  <c:v>2621.9639999999999</c:v>
                </c:pt>
                <c:pt idx="9">
                  <c:v>4043.6959999999999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36-4E9E-9C5F-522D79EC6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                                          за 1 полугодие 2021 года,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32 175,6),  </a:t>
            </a:r>
            <a:r>
              <a:rPr lang="ru-RU" sz="2000" b="1" i="1" u="none" strike="noStrike" baseline="0" dirty="0" err="1">
                <a:solidFill>
                  <a:srgbClr val="000000"/>
                </a:solidFill>
                <a:latin typeface="Times New Roman"/>
                <a:cs typeface="Times New Roman"/>
              </a:rPr>
              <a:t>уд.вес</a:t>
            </a:r>
            <a:r>
              <a:rPr lang="ru-RU" sz="2000" b="1" i="1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 (%)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27395935905274094"/>
          <c:y val="1.4574098066677946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A1A-4E01-877A-81A1A32ACB6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AA1A-4E01-877A-81A1A32ACB6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A1A-4E01-877A-81A1A32ACB6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AA1A-4E01-877A-81A1A32ACB6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AA1A-4E01-877A-81A1A32ACB6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AA1A-4E01-877A-81A1A32ACB6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AA1A-4E01-877A-81A1A32ACB6C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AA1A-4E01-877A-81A1A32ACB6C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AA1A-4E01-877A-81A1A32ACB6C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AA1A-4E01-877A-81A1A32ACB6C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AA1A-4E01-877A-81A1A32ACB6C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AA1A-4E01-877A-81A1A32ACB6C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AA1A-4E01-877A-81A1A32ACB6C}"/>
            </c:ext>
          </c:extLst>
        </c:ser>
        <c:ser>
          <c:idx val="2"/>
          <c:order val="1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AA1A-4E01-877A-81A1A32ACB6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AA1A-4E01-877A-81A1A32ACB6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F-AA1A-4E01-877A-81A1A32ACB6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0-AA1A-4E01-877A-81A1A32ACB6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1-AA1A-4E01-877A-81A1A32ACB6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2-AA1A-4E01-877A-81A1A32ACB6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3-AA1A-4E01-877A-81A1A32ACB6C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4-AA1A-4E01-877A-81A1A32ACB6C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5-AA1A-4E01-877A-81A1A32ACB6C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6-AA1A-4E01-877A-81A1A32ACB6C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7-AA1A-4E01-877A-81A1A32ACB6C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8-AA1A-4E01-877A-81A1A32ACB6C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AA1A-4E01-877A-81A1A32ACB6C}"/>
            </c:ext>
          </c:extLst>
        </c:ser>
        <c:ser>
          <c:idx val="0"/>
          <c:order val="2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A-AA1A-4E01-877A-81A1A32ACB6C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AA1A-4E01-877A-81A1A32ACB6C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E-AA1A-4E01-877A-81A1A32ACB6C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AA1A-4E01-877A-81A1A32ACB6C}"/>
              </c:ext>
            </c:extLst>
          </c:dPt>
          <c:dPt>
            <c:idx val="4"/>
            <c:bubble3D val="0"/>
            <c:spPr>
              <a:solidFill>
                <a:srgbClr val="85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2-AA1A-4E01-877A-81A1A32ACB6C}"/>
              </c:ext>
            </c:extLst>
          </c:dPt>
          <c:dPt>
            <c:idx val="5"/>
            <c:bubble3D val="0"/>
            <c:spPr>
              <a:solidFill>
                <a:srgbClr val="6DFBA3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4-AA1A-4E01-877A-81A1A32ACB6C}"/>
              </c:ext>
            </c:extLst>
          </c:dPt>
          <c:dPt>
            <c:idx val="6"/>
            <c:bubble3D val="0"/>
            <c:spPr>
              <a:solidFill>
                <a:srgbClr val="ED6D6D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6-AA1A-4E01-877A-81A1A32ACB6C}"/>
              </c:ext>
            </c:extLst>
          </c:dPt>
          <c:dPt>
            <c:idx val="7"/>
            <c:bubble3D val="0"/>
            <c:spPr>
              <a:solidFill>
                <a:srgbClr val="CC3399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8-AA1A-4E01-877A-81A1A32ACB6C}"/>
              </c:ext>
            </c:extLst>
          </c:dPt>
          <c:dPt>
            <c:idx val="8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A-AA1A-4E01-877A-81A1A32ACB6C}"/>
              </c:ext>
            </c:extLst>
          </c:dPt>
          <c:dPt>
            <c:idx val="9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C-AA1A-4E01-877A-81A1A32ACB6C}"/>
              </c:ext>
            </c:extLst>
          </c:dPt>
          <c:dPt>
            <c:idx val="1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E-AA1A-4E01-877A-81A1A32ACB6C}"/>
              </c:ext>
            </c:extLst>
          </c:dPt>
          <c:dPt>
            <c:idx val="11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0-AA1A-4E01-877A-81A1A32ACB6C}"/>
              </c:ext>
            </c:extLst>
          </c:dPt>
          <c:dLbls>
            <c:dLbl>
              <c:idx val="0"/>
              <c:layout>
                <c:manualLayout>
                  <c:x val="-0.38071140278494575"/>
                  <c:y val="-0.12705049518705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Общегосударственная деятельность
2 174,2
6,8%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A1A-4E01-877A-81A1A32ACB6C}"/>
                </c:ext>
              </c:extLst>
            </c:dLbl>
            <c:dLbl>
              <c:idx val="1"/>
              <c:layout>
                <c:manualLayout>
                  <c:x val="-0.16324362606232301"/>
                  <c:y val="-0.16471163438070491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/>
                      <a:t>Сельское хозяйство, </a:t>
                    </a:r>
                    <a:r>
                      <a:rPr lang="ru-RU" dirty="0" err="1"/>
                      <a:t>рыбохозяйственная</a:t>
                    </a:r>
                    <a:r>
                      <a:rPr lang="ru-RU" dirty="0"/>
                      <a:t> деятельность
1 309,6
4,1%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A1A-4E01-877A-81A1A32ACB6C}"/>
                </c:ext>
              </c:extLst>
            </c:dLbl>
            <c:dLbl>
              <c:idx val="2"/>
              <c:layout>
                <c:manualLayout>
                  <c:x val="4.3553355060767789E-2"/>
                  <c:y val="-0.22833542526506595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Транспорт
500,7                    1,6%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A1A-4E01-877A-81A1A32ACB6C}"/>
                </c:ext>
              </c:extLst>
            </c:dLbl>
            <c:dLbl>
              <c:idx val="3"/>
              <c:layout>
                <c:manualLayout>
                  <c:x val="0.17846710429387594"/>
                  <c:y val="-0.11528772978680474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Топливо и энергетика
181,1
   0,6%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A1A-4E01-877A-81A1A32ACB6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A1A-4E01-877A-81A1A32ACB6C}"/>
                </c:ext>
              </c:extLst>
            </c:dLbl>
            <c:dLbl>
              <c:idx val="5"/>
              <c:layout>
                <c:manualLayout>
                  <c:x val="6.5480678551544699E-2"/>
                  <c:y val="9.0343204816292946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Жилищно - коммунальные услуги и жилищное строительство
5 222,2
16,2%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AA1A-4E01-877A-81A1A32ACB6C}"/>
                </c:ext>
              </c:extLst>
            </c:dLbl>
            <c:dLbl>
              <c:idx val="6"/>
              <c:layout>
                <c:manualLayout>
                  <c:x val="5.382694039354359E-2"/>
                  <c:y val="0.1140004735920896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Здравоохранение 
8 306,8
25,8%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AA1A-4E01-877A-81A1A32ACB6C}"/>
                </c:ext>
              </c:extLst>
            </c:dLbl>
            <c:dLbl>
              <c:idx val="7"/>
              <c:layout>
                <c:manualLayout>
                  <c:x val="0.14107157103021686"/>
                  <c:y val="0.15900556607535266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Физическая культура и спорт
607,0
  1,9%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AA1A-4E01-877A-81A1A32ACB6C}"/>
                </c:ext>
              </c:extLst>
            </c:dLbl>
            <c:dLbl>
              <c:idx val="8"/>
              <c:layout>
                <c:manualLayout>
                  <c:x val="-0.11283937262901024"/>
                  <c:y val="0.12930253725587221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Культура  
 1</a:t>
                    </a:r>
                    <a:r>
                      <a:rPr lang="ru-RU" baseline="0"/>
                      <a:t> 021,2</a:t>
                    </a:r>
                    <a:r>
                      <a:rPr lang="ru-RU"/>
                      <a:t>
3,2%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AA1A-4E01-877A-81A1A32ACB6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AA1A-4E01-877A-81A1A32ACB6C}"/>
                </c:ext>
              </c:extLst>
            </c:dLbl>
            <c:dLbl>
              <c:idx val="10"/>
              <c:layout>
                <c:manualLayout>
                  <c:x val="-8.9959597903208122E-2"/>
                  <c:y val="0.11138567490799484"/>
                </c:manualLayout>
              </c:layout>
              <c:tx>
                <c:rich>
                  <a:bodyPr/>
                  <a:lstStyle/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Образование 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11 570,2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 36,0%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AA1A-4E01-877A-81A1A32ACB6C}"/>
                </c:ext>
              </c:extLst>
            </c:dLbl>
            <c:dLbl>
              <c:idx val="11"/>
              <c:layout>
                <c:manualLayout>
                  <c:x val="-0.26434173001102135"/>
                  <c:y val="2.9802690188840551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Социальная политика
1 279,9
4,0%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AA1A-4E01-877A-81A1A32ACB6C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34090945121145666"/>
                  <c:y val="0.1354644327085008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AA1A-4E01-877A-81A1A32ACB6C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2770565698734378"/>
                  <c:y val="0.1902590347029506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AA1A-4E01-877A-81A1A32ACB6C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2.2727296747430445E-2"/>
                  <c:y val="0.3729077080177832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AA1A-4E01-877A-81A1A32ACB6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район'!$D$12:$D$23</c:f>
              <c:numCache>
                <c:formatCode>#,##0.00</c:formatCode>
                <c:ptCount val="12"/>
                <c:pt idx="0">
                  <c:v>2174.1999999999998</c:v>
                </c:pt>
                <c:pt idx="1">
                  <c:v>1309.5999999999999</c:v>
                </c:pt>
                <c:pt idx="2">
                  <c:v>500.7</c:v>
                </c:pt>
                <c:pt idx="3">
                  <c:v>181.1</c:v>
                </c:pt>
                <c:pt idx="5">
                  <c:v>5222.2</c:v>
                </c:pt>
                <c:pt idx="6">
                  <c:v>8306.7999999999993</c:v>
                </c:pt>
                <c:pt idx="7">
                  <c:v>607</c:v>
                </c:pt>
                <c:pt idx="8">
                  <c:v>1021.1</c:v>
                </c:pt>
                <c:pt idx="9">
                  <c:v>1</c:v>
                </c:pt>
                <c:pt idx="10">
                  <c:v>11570.2</c:v>
                </c:pt>
                <c:pt idx="11">
                  <c:v>1279.9000000000001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4-AA1A-4E01-877A-81A1A32AC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511425711337358"/>
          <c:y val="0.45807894775941516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лекарства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прочие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0-774A-45AF-9F37-A0497342057E}"/>
            </c:ext>
          </c:extLst>
        </c:ser>
        <c:ser>
          <c:idx val="2"/>
          <c:order val="1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лекарства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прочие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01-774A-45AF-9F37-A04973420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                                          за 9 месяцев  2019 года,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37 666,7),  уд.вес (%).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27811736908682594"/>
          <c:y val="1.4573520775656467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50B-4EC4-9352-B56EAEDFE89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50B-4EC4-9352-B56EAEDFE89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150B-4EC4-9352-B56EAEDFE89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150B-4EC4-9352-B56EAEDFE89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150B-4EC4-9352-B56EAEDFE89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150B-4EC4-9352-B56EAEDFE89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150B-4EC4-9352-B56EAEDFE89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150B-4EC4-9352-B56EAEDFE89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150B-4EC4-9352-B56EAEDFE89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150B-4EC4-9352-B56EAEDFE89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150B-4EC4-9352-B56EAEDFE890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150B-4EC4-9352-B56EAEDFE890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150B-4EC4-9352-B56EAEDFE890}"/>
            </c:ext>
          </c:extLst>
        </c:ser>
        <c:ser>
          <c:idx val="2"/>
          <c:order val="1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150B-4EC4-9352-B56EAEDFE89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150B-4EC4-9352-B56EAEDFE89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F-150B-4EC4-9352-B56EAEDFE89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0-150B-4EC4-9352-B56EAEDFE89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1-150B-4EC4-9352-B56EAEDFE89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2-150B-4EC4-9352-B56EAEDFE89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3-150B-4EC4-9352-B56EAEDFE89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4-150B-4EC4-9352-B56EAEDFE89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5-150B-4EC4-9352-B56EAEDFE89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6-150B-4EC4-9352-B56EAEDFE89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7-150B-4EC4-9352-B56EAEDFE890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8-150B-4EC4-9352-B56EAEDFE890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150B-4EC4-9352-B56EAEDFE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за 2019 год,                                           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55 508,8),  уд.вес (%).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8423814857537713"/>
          <c:y val="1.4573520775656467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EBC-40F5-A215-E1C4709010F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EBC-40F5-A215-E1C4709010F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FEBC-40F5-A215-E1C4709010F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FEBC-40F5-A215-E1C4709010FE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FEBC-40F5-A215-E1C4709010F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FEBC-40F5-A215-E1C4709010FE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FEBC-40F5-A215-E1C4709010F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FEBC-40F5-A215-E1C4709010FE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FEBC-40F5-A215-E1C4709010FE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FEBC-40F5-A215-E1C4709010FE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FEBC-40F5-A215-E1C4709010FE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FEBC-40F5-A215-E1C4709010FE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FEBC-40F5-A215-E1C4709010FE}"/>
            </c:ext>
          </c:extLst>
        </c:ser>
        <c:ser>
          <c:idx val="2"/>
          <c:order val="1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FEBC-40F5-A215-E1C4709010F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FEBC-40F5-A215-E1C4709010F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F-FEBC-40F5-A215-E1C4709010F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0-FEBC-40F5-A215-E1C4709010FE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1-FEBC-40F5-A215-E1C4709010F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2-FEBC-40F5-A215-E1C4709010FE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3-FEBC-40F5-A215-E1C4709010F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4-FEBC-40F5-A215-E1C4709010FE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5-FEBC-40F5-A215-E1C4709010FE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6-FEBC-40F5-A215-E1C4709010FE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7-FEBC-40F5-A215-E1C4709010FE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8-FEBC-40F5-A215-E1C4709010FE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FEBC-40F5-A215-E1C470901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статьям  расходов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за 1 полугодие 2021 года, тыс. руб. (всего 32 175,6),  уд.вес (%)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5444004330802516"/>
          <c:y val="1.766012115883489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4752115206076"/>
          <c:y val="0.45807895483366429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0D9-4B38-AA25-EE71F208EA4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0D9-4B38-AA25-EE71F208EA4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50D9-4B38-AA25-EE71F208EA4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0D9-4B38-AA25-EE71F208EA4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50D9-4B38-AA25-EE71F208EA4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50D9-4B38-AA25-EE71F208EA4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50D9-4B38-AA25-EE71F208EA4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50D9-4B38-AA25-EE71F208EA41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50D9-4B38-AA25-EE71F208EA41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прочие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лекарственные средства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9-50D9-4B38-AA25-EE71F208EA41}"/>
            </c:ext>
          </c:extLst>
        </c:ser>
        <c:ser>
          <c:idx val="2"/>
          <c:order val="1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A-50D9-4B38-AA25-EE71F208EA4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50D9-4B38-AA25-EE71F208EA4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50D9-4B38-AA25-EE71F208EA4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D-50D9-4B38-AA25-EE71F208EA4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E-50D9-4B38-AA25-EE71F208EA4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F-50D9-4B38-AA25-EE71F208EA4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0-50D9-4B38-AA25-EE71F208EA4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1-50D9-4B38-AA25-EE71F208EA41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2-50D9-4B38-AA25-EE71F208EA41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прочие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лекарственные средства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3-50D9-4B38-AA25-EE71F208EA41}"/>
            </c:ext>
          </c:extLst>
        </c:ser>
        <c:ser>
          <c:idx val="0"/>
          <c:order val="2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12C2EC"/>
              </a:solidFill>
              <a:ln w="12700">
                <a:solidFill>
                  <a:schemeClr val="accent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50D9-4B38-AA25-EE71F208EA41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50D9-4B38-AA25-EE71F208EA41}"/>
              </c:ext>
            </c:extLst>
          </c:dPt>
          <c:dPt>
            <c:idx val="2"/>
            <c:bubble3D val="0"/>
            <c:spPr>
              <a:solidFill>
                <a:srgbClr val="FF75BA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50D9-4B38-AA25-EE71F208EA41}"/>
              </c:ext>
            </c:extLst>
          </c:dPt>
          <c:dPt>
            <c:idx val="3"/>
            <c:bubble3D val="0"/>
            <c:spPr>
              <a:solidFill>
                <a:srgbClr val="FFFF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50D9-4B38-AA25-EE71F208EA41}"/>
              </c:ext>
            </c:extLst>
          </c:dPt>
          <c:dPt>
            <c:idx val="4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50D9-4B38-AA25-EE71F208EA41}"/>
              </c:ext>
            </c:extLst>
          </c:dPt>
          <c:dPt>
            <c:idx val="5"/>
            <c:bubble3D val="0"/>
            <c:spPr>
              <a:solidFill>
                <a:srgbClr val="12D4A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50D9-4B38-AA25-EE71F208EA41}"/>
              </c:ext>
            </c:extLst>
          </c:dPt>
          <c:dPt>
            <c:idx val="6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1-50D9-4B38-AA25-EE71F208EA41}"/>
              </c:ext>
            </c:extLst>
          </c:dPt>
          <c:dPt>
            <c:idx val="7"/>
            <c:bubble3D val="0"/>
            <c:spPr>
              <a:solidFill>
                <a:srgbClr val="FF6D6D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3-50D9-4B38-AA25-EE71F208EA41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5-50D9-4B38-AA25-EE71F208EA41}"/>
              </c:ext>
            </c:extLst>
          </c:dPt>
          <c:dLbls>
            <c:dLbl>
              <c:idx val="0"/>
              <c:layout>
                <c:manualLayout>
                  <c:x val="3.3744271371994622E-2"/>
                  <c:y val="-1.7461015949403903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Заработная плата с отчислениями
18 254,7
56,7%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0D9-4B38-AA25-EE71F208EA4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0D9-4B38-AA25-EE71F208EA41}"/>
                </c:ext>
              </c:extLst>
            </c:dLbl>
            <c:dLbl>
              <c:idx val="2"/>
              <c:layout>
                <c:manualLayout>
                  <c:x val="0.21353740486852388"/>
                  <c:y val="0.1213329713079260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Продукты   питания
597,4
1,9%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0D9-4B38-AA25-EE71F208EA41}"/>
                </c:ext>
              </c:extLst>
            </c:dLbl>
            <c:dLbl>
              <c:idx val="3"/>
              <c:layout>
                <c:manualLayout>
                  <c:x val="6.110936473204813E-2"/>
                  <c:y val="0.18322371141581584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Прочие расходы
3 596,2
11,2%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0D9-4B38-AA25-EE71F208EA4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0D9-4B38-AA25-EE71F208EA41}"/>
                </c:ext>
              </c:extLst>
            </c:dLbl>
            <c:dLbl>
              <c:idx val="5"/>
              <c:layout>
                <c:manualLayout>
                  <c:x val="-8.6463246452784179E-2"/>
                  <c:y val="2.9371495804718501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Оплата коммунальных услуг
3 210,3
10,0%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0D9-4B38-AA25-EE71F208EA41}"/>
                </c:ext>
              </c:extLst>
            </c:dLbl>
            <c:dLbl>
              <c:idx val="6"/>
              <c:layout>
                <c:manualLayout>
                  <c:x val="-0.1166148215547755"/>
                  <c:y val="-0.15187588649763473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Трансферты населению
 1 471,1
4,6%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0D9-4B38-AA25-EE71F208EA41}"/>
                </c:ext>
              </c:extLst>
            </c:dLbl>
            <c:dLbl>
              <c:idx val="7"/>
              <c:layout>
                <c:manualLayout>
                  <c:x val="7.1912728429523731E-2"/>
                  <c:y val="-0.17740899040164537"/>
                </c:manualLayout>
              </c:layout>
              <c:tx>
                <c:rich>
                  <a:bodyPr/>
                  <a:lstStyle/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Субсидии государственным организациям 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4 202,5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13,1%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50D9-4B38-AA25-EE71F208EA41}"/>
                </c:ext>
              </c:extLst>
            </c:dLbl>
            <c:dLbl>
              <c:idx val="8"/>
              <c:layout>
                <c:manualLayout>
                  <c:x val="0.25599772654583391"/>
                  <c:y val="-5.1874027641888212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Лекарственные средстваи изделия медицинского назначения
845,4
2,6%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50D9-4B38-AA25-EE71F208EA4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50D9-4B38-AA25-EE71F208EA41}"/>
                </c:ext>
              </c:extLst>
            </c:dLbl>
            <c:dLbl>
              <c:idx val="10"/>
              <c:layout>
                <c:manualLayout>
                  <c:x val="-9.9916487711763299E-2"/>
                  <c:y val="0.11138564300467008"/>
                </c:manualLayout>
              </c:layout>
              <c:tx>
                <c:rich>
                  <a:bodyPr/>
                  <a:lstStyle/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Образование 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9349,8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41,2%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50D9-4B38-AA25-EE71F208EA41}"/>
                </c:ext>
              </c:extLst>
            </c:dLbl>
            <c:dLbl>
              <c:idx val="11"/>
              <c:layout>
                <c:manualLayout>
                  <c:x val="-0.26434173001102135"/>
                  <c:y val="2.9802690188840551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Социальная политика
928,7
4,1%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50D9-4B38-AA25-EE71F208EA41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34090945121145666"/>
                  <c:y val="0.1354644327085008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50D9-4B38-AA25-EE71F208EA41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2770565698734378"/>
                  <c:y val="0.1902590347029506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50D9-4B38-AA25-EE71F208EA41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2.2727296747430445E-2"/>
                  <c:y val="0.3729077080177832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50D9-4B38-AA25-EE71F208EA4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прочие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лекарственные средства</c:v>
                </c:pt>
              </c:strCache>
            </c:strRef>
          </c:cat>
          <c:val>
            <c:numRef>
              <c:f>'пол2012 район'!$D$12:$D$20</c:f>
              <c:numCache>
                <c:formatCode>General</c:formatCode>
                <c:ptCount val="9"/>
                <c:pt idx="0" formatCode="#,##0.00">
                  <c:v>18254.7</c:v>
                </c:pt>
                <c:pt idx="2" formatCode="#,##0.00">
                  <c:v>597.4</c:v>
                </c:pt>
                <c:pt idx="3" formatCode="#,##0.00">
                  <c:v>3596.1999999999966</c:v>
                </c:pt>
                <c:pt idx="5" formatCode="#,##0.00">
                  <c:v>3210.3</c:v>
                </c:pt>
                <c:pt idx="6" formatCode="#,##0.00">
                  <c:v>1471.1</c:v>
                </c:pt>
                <c:pt idx="7" formatCode="#,##0.00">
                  <c:v>4200.5</c:v>
                </c:pt>
                <c:pt idx="8" formatCode="#,##0.00">
                  <c:v>845.4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50D9-4B38-AA25-EE71F208EA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 sz="1300" b="1" i="0" u="none" strike="noStrike" baseline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13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Динамика поступления доходов от внебюджетной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13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деятельности (тыс.руб), темп роста (%).                     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 sz="1300" b="1" i="0" u="none" strike="noStrike" baseline="0">
              <a:solidFill>
                <a:srgbClr val="000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0.27837556685842457"/>
          <c:y val="1.4371347972408255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2267703509765996E-2"/>
          <c:y val="0.16500056692913387"/>
          <c:w val="0.91468682505399568"/>
          <c:h val="0.68284897547686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'[Диаграмма  внебюджет .xls]Диаграмма 1'!$A$25</c:f>
              <c:strCache>
                <c:ptCount val="1"/>
                <c:pt idx="0">
                  <c:v>Поступило за 1 пол. 2020 г.</c:v>
                </c:pt>
              </c:strCache>
            </c:strRef>
          </c:tx>
          <c:spPr>
            <a:solidFill>
              <a:srgbClr val="57D3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9.1439487990567069E-3"/>
                  <c:y val="7.5833144595424916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54-4C2F-BAE2-DDFC3B764F73}"/>
                </c:ext>
              </c:extLst>
            </c:dLbl>
            <c:dLbl>
              <c:idx val="1"/>
              <c:layout>
                <c:manualLayout>
                  <c:x val="-4.0490176328995729E-2"/>
                  <c:y val="4.5834476003059579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54-4C2F-BAE2-DDFC3B764F73}"/>
                </c:ext>
              </c:extLst>
            </c:dLbl>
            <c:dLbl>
              <c:idx val="2"/>
              <c:layout>
                <c:manualLayout>
                  <c:x val="-1.0223862405968176E-2"/>
                  <c:y val="1.4965865978970258E-5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54-4C2F-BAE2-DDFC3B764F73}"/>
                </c:ext>
              </c:extLst>
            </c:dLbl>
            <c:dLbl>
              <c:idx val="3"/>
              <c:layout>
                <c:manualLayout>
                  <c:x val="-2.1070041976876813E-3"/>
                  <c:y val="1.0316007685749091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54-4C2F-BAE2-DDFC3B764F73}"/>
                </c:ext>
              </c:extLst>
            </c:dLbl>
            <c:dLbl>
              <c:idx val="4"/>
              <c:layout>
                <c:manualLayout>
                  <c:x val="2.8803728956770624E-3"/>
                  <c:y val="2.2769062376660474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54-4C2F-BAE2-DDFC3B764F73}"/>
                </c:ext>
              </c:extLst>
            </c:dLbl>
            <c:dLbl>
              <c:idx val="5"/>
              <c:layout>
                <c:manualLayout>
                  <c:x val="1.58007828347122E-3"/>
                  <c:y val="6.4851336179963396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54-4C2F-BAE2-DDFC3B764F73}"/>
                </c:ext>
              </c:extLst>
            </c:dLbl>
            <c:dLbl>
              <c:idx val="6"/>
              <c:layout>
                <c:manualLayout>
                  <c:x val="-9.1439333442097474E-3"/>
                  <c:y val="1.0111535181508445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54-4C2F-BAE2-DDFC3B764F73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41330425299890949"/>
                  <c:y val="0.59422536496824319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54-4C2F-BAE2-DDFC3B764F73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46019629225736097"/>
                  <c:y val="0.6018241548015966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754-4C2F-BAE2-DDFC3B764F73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51035986913849507"/>
                  <c:y val="0.59422536496824319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54-4C2F-BAE2-DDFC3B764F73}"/>
                </c:ext>
              </c:extLst>
            </c:dLbl>
            <c:dLbl>
              <c:idx val="10"/>
              <c:layout>
                <c:manualLayout>
                  <c:xMode val="edge"/>
                  <c:yMode val="edge"/>
                  <c:x val="0.5572519083969466"/>
                  <c:y val="0.5972648809015845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754-4C2F-BAE2-DDFC3B764F73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59869138495092689"/>
                  <c:y val="0.60638342870160877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754-4C2F-BAE2-DDFC3B764F73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64885496183206104"/>
                  <c:y val="0.59270560700157249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754-4C2F-BAE2-DDFC3B764F73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69138495092693564"/>
                  <c:y val="0.5987846388682552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754-4C2F-BAE2-DDFC3B764F73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0.7437295528898582"/>
                  <c:y val="0.61246246056829157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754-4C2F-BAE2-DDFC3B764F73}"/>
                </c:ext>
              </c:extLst>
            </c:dLbl>
            <c:dLbl>
              <c:idx val="15"/>
              <c:layout>
                <c:manualLayout>
                  <c:xMode val="edge"/>
                  <c:yMode val="edge"/>
                  <c:x val="0.78189749182115598"/>
                  <c:y val="0.60638342870160877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754-4C2F-BAE2-DDFC3B764F73}"/>
                </c:ext>
              </c:extLst>
            </c:dLbl>
            <c:dLbl>
              <c:idx val="16"/>
              <c:layout>
                <c:manualLayout>
                  <c:xMode val="edge"/>
                  <c:yMode val="edge"/>
                  <c:x val="0.8287895310796074"/>
                  <c:y val="0.5957451229349138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754-4C2F-BAE2-DDFC3B764F73}"/>
                </c:ext>
              </c:extLst>
            </c:dLbl>
            <c:dLbl>
              <c:idx val="17"/>
              <c:layout>
                <c:manualLayout>
                  <c:xMode val="edge"/>
                  <c:yMode val="edge"/>
                  <c:x val="0.87786259541984735"/>
                  <c:y val="0.60638342870160877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754-4C2F-BAE2-DDFC3B764F73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91930207197382774"/>
                  <c:y val="0.6033439127682673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754-4C2F-BAE2-DDFC3B764F73}"/>
                </c:ext>
              </c:extLst>
            </c:dLbl>
            <c:dLbl>
              <c:idx val="19"/>
              <c:layout>
                <c:manualLayout>
                  <c:xMode val="edge"/>
                  <c:yMode val="edge"/>
                  <c:x val="0.96510359869138496"/>
                  <c:y val="0.5987846388682552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754-4C2F-BAE2-DDFC3B764F73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754-4C2F-BAE2-DDFC3B764F73}"/>
                </c:ext>
              </c:extLst>
            </c:dLbl>
            <c:spPr>
              <a:noFill/>
              <a:ln w="25400">
                <a:noFill/>
              </a:ln>
            </c:spPr>
            <c:txPr>
              <a:bodyPr rot="-2760000" vert="horz" wrap="square" lIns="38100" tIns="19050" rIns="38100" bIns="19050" anchor="ctr">
                <a:spAutoFit/>
              </a:bodyPr>
              <a:lstStyle/>
              <a:p>
                <a:pPr algn="ctr">
                  <a:defRPr sz="1200" b="1" i="0" u="none" strike="noStrike" baseline="0">
                    <a:solidFill>
                      <a:srgbClr val="00008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 внебюджет .xls]Диаграмма 1'!$E$5:$AN$5</c:f>
              <c:strCache>
                <c:ptCount val="6"/>
                <c:pt idx="0">
                  <c:v>УЗ "Кричевская ЦРБ"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РЦСОН</c:v>
                </c:pt>
                <c:pt idx="4">
                  <c:v>Физическая культура и спорт</c:v>
                </c:pt>
                <c:pt idx="5">
                  <c:v>ВСУ "Райветстанция"</c:v>
                </c:pt>
              </c:strCache>
            </c:strRef>
          </c:cat>
          <c:val>
            <c:numRef>
              <c:f>'[Диаграмма  внебюджет .xls]Диаграмма 1'!$B$25:$AN$25</c:f>
              <c:numCache>
                <c:formatCode>0.0</c:formatCode>
                <c:ptCount val="6"/>
                <c:pt idx="0">
                  <c:v>252.1</c:v>
                </c:pt>
                <c:pt idx="1">
                  <c:v>89.4</c:v>
                </c:pt>
                <c:pt idx="2">
                  <c:v>49.4</c:v>
                </c:pt>
                <c:pt idx="3">
                  <c:v>62.2</c:v>
                </c:pt>
                <c:pt idx="4">
                  <c:v>26</c:v>
                </c:pt>
                <c:pt idx="5">
                  <c:v>28.8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5754-4C2F-BAE2-DDFC3B764F73}"/>
            </c:ext>
          </c:extLst>
        </c:ser>
        <c:ser>
          <c:idx val="1"/>
          <c:order val="1"/>
          <c:tx>
            <c:strRef>
              <c:f>'[Диаграмма  внебюджет .xls]Диаграмма 1'!$A$26</c:f>
              <c:strCache>
                <c:ptCount val="1"/>
                <c:pt idx="0">
                  <c:v>Поступило за  1 пол.2021 г.</c:v>
                </c:pt>
              </c:strCache>
            </c:strRef>
          </c:tx>
          <c:spPr>
            <a:solidFill>
              <a:srgbClr val="ABDA78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5754-4C2F-BAE2-DDFC3B764F73}"/>
              </c:ext>
            </c:extLst>
          </c:dPt>
          <c:dLbls>
            <c:dLbl>
              <c:idx val="0"/>
              <c:layout>
                <c:manualLayout>
                  <c:x val="1.4789431018746836E-2"/>
                  <c:y val="-7.8857733734153464E-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754-4C2F-BAE2-DDFC3B764F73}"/>
                </c:ext>
              </c:extLst>
            </c:dLbl>
            <c:dLbl>
              <c:idx val="1"/>
              <c:layout>
                <c:manualLayout>
                  <c:x val="3.0809894456273024E-2"/>
                  <c:y val="1.2343987249996358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754-4C2F-BAE2-DDFC3B764F73}"/>
                </c:ext>
              </c:extLst>
            </c:dLbl>
            <c:dLbl>
              <c:idx val="2"/>
              <c:layout>
                <c:manualLayout>
                  <c:x val="9.3898629841895811E-3"/>
                  <c:y val="-1.9426522976903676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754-4C2F-BAE2-DDFC3B764F73}"/>
                </c:ext>
              </c:extLst>
            </c:dLbl>
            <c:dLbl>
              <c:idx val="3"/>
              <c:layout>
                <c:manualLayout>
                  <c:x val="1.6356969457881832E-2"/>
                  <c:y val="-1.1113321002723072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754-4C2F-BAE2-DDFC3B764F73}"/>
                </c:ext>
              </c:extLst>
            </c:dLbl>
            <c:dLbl>
              <c:idx val="4"/>
              <c:layout>
                <c:manualLayout>
                  <c:x val="1.1162508574117196E-2"/>
                  <c:y val="8.8069827219792209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754-4C2F-BAE2-DDFC3B764F73}"/>
                </c:ext>
              </c:extLst>
            </c:dLbl>
            <c:dLbl>
              <c:idx val="5"/>
              <c:layout>
                <c:manualLayout>
                  <c:x val="7.356328753274635E-3"/>
                  <c:y val="7.0833862565562828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754-4C2F-BAE2-DDFC3B764F73}"/>
                </c:ext>
              </c:extLst>
            </c:dLbl>
            <c:dLbl>
              <c:idx val="6"/>
              <c:layout>
                <c:manualLayout>
                  <c:x val="1.0082594967205783E-2"/>
                  <c:y val="-1.4502477121759632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754-4C2F-BAE2-DDFC3B764F73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42420937840785167"/>
                  <c:y val="0.5471128680014515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754-4C2F-BAE2-DDFC3B764F73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47219193020719741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754-4C2F-BAE2-DDFC3B764F73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51581243184296621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754-4C2F-BAE2-DDFC3B764F73}"/>
                </c:ext>
              </c:extLst>
            </c:dLbl>
            <c:dLbl>
              <c:idx val="10"/>
              <c:layout>
                <c:manualLayout>
                  <c:xMode val="edge"/>
                  <c:yMode val="edge"/>
                  <c:x val="0.56052344601962922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5754-4C2F-BAE2-DDFC3B764F73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60523446019629223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754-4C2F-BAE2-DDFC3B764F73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64885496183206104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5754-4C2F-BAE2-DDFC3B764F73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70447110141766633"/>
                  <c:y val="0.5425535941014394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5754-4C2F-BAE2-DDFC3B764F73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0.74591057797164673"/>
                  <c:y val="0.5440733520681101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5754-4C2F-BAE2-DDFC3B764F73}"/>
                </c:ext>
              </c:extLst>
            </c:dLbl>
            <c:dLbl>
              <c:idx val="15"/>
              <c:layout>
                <c:manualLayout>
                  <c:xMode val="edge"/>
                  <c:yMode val="edge"/>
                  <c:x val="0.79389312977099236"/>
                  <c:y val="0.5395140781680980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5754-4C2F-BAE2-DDFC3B764F73}"/>
                </c:ext>
              </c:extLst>
            </c:dLbl>
            <c:dLbl>
              <c:idx val="16"/>
              <c:layout>
                <c:manualLayout>
                  <c:xMode val="edge"/>
                  <c:yMode val="edge"/>
                  <c:x val="0.83860414394765537"/>
                  <c:y val="0.5395140781680980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5754-4C2F-BAE2-DDFC3B764F73}"/>
                </c:ext>
              </c:extLst>
            </c:dLbl>
            <c:dLbl>
              <c:idx val="17"/>
              <c:layout>
                <c:manualLayout>
                  <c:xMode val="edge"/>
                  <c:yMode val="edge"/>
                  <c:x val="0.88222464558342417"/>
                  <c:y val="0.5395140781680980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5754-4C2F-BAE2-DDFC3B764F73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92911668484187571"/>
                  <c:y val="0.5425535941014394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5754-4C2F-BAE2-DDFC3B764F73}"/>
                </c:ext>
              </c:extLst>
            </c:dLbl>
            <c:dLbl>
              <c:idx val="19"/>
              <c:layout>
                <c:manualLayout>
                  <c:xMode val="edge"/>
                  <c:yMode val="edge"/>
                  <c:x val="0.97491821155943292"/>
                  <c:y val="0.5440733520681101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5754-4C2F-BAE2-DDFC3B764F73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5754-4C2F-BAE2-DDFC3B764F73}"/>
                </c:ext>
              </c:extLst>
            </c:dLbl>
            <c:spPr>
              <a:noFill/>
              <a:ln w="25400">
                <a:noFill/>
              </a:ln>
            </c:spPr>
            <c:txPr>
              <a:bodyPr rot="-2460000" vert="horz" wrap="square" lIns="38100" tIns="19050" rIns="38100" bIns="19050" anchor="ctr">
                <a:spAutoFit/>
              </a:bodyPr>
              <a:lstStyle/>
              <a:p>
                <a:pPr algn="ctr">
                  <a:defRPr sz="1200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 внебюджет .xls]Диаграмма 1'!$E$5:$AN$5</c:f>
              <c:strCache>
                <c:ptCount val="6"/>
                <c:pt idx="0">
                  <c:v>УЗ "Кричевская ЦРБ"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РЦСОН</c:v>
                </c:pt>
                <c:pt idx="4">
                  <c:v>Физическая культура и спорт</c:v>
                </c:pt>
                <c:pt idx="5">
                  <c:v>ВСУ "Райветстанция"</c:v>
                </c:pt>
              </c:strCache>
            </c:strRef>
          </c:cat>
          <c:val>
            <c:numRef>
              <c:f>'[Диаграмма  внебюджет .xls]Диаграмма 1'!$B$26:$AN$26</c:f>
              <c:numCache>
                <c:formatCode>0.0</c:formatCode>
                <c:ptCount val="6"/>
                <c:pt idx="0">
                  <c:v>303.10000000000002</c:v>
                </c:pt>
                <c:pt idx="1">
                  <c:v>106.6</c:v>
                </c:pt>
                <c:pt idx="2">
                  <c:v>65</c:v>
                </c:pt>
                <c:pt idx="3">
                  <c:v>66.400000000000006</c:v>
                </c:pt>
                <c:pt idx="4">
                  <c:v>21.3</c:v>
                </c:pt>
                <c:pt idx="5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5754-4C2F-BAE2-DDFC3B76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6680672"/>
        <c:axId val="1"/>
      </c:barChart>
      <c:lineChart>
        <c:grouping val="standard"/>
        <c:varyColors val="0"/>
        <c:ser>
          <c:idx val="3"/>
          <c:order val="2"/>
          <c:tx>
            <c:strRef>
              <c:f>'[Диаграмма  внебюджет .xls]Диаграмма 1'!$A$28</c:f>
              <c:strCache>
                <c:ptCount val="1"/>
                <c:pt idx="0">
                  <c:v>(% в общем объеме поступлений)</c:v>
                </c:pt>
              </c:strCache>
            </c:strRef>
          </c:tx>
          <c:dLbls>
            <c:dLbl>
              <c:idx val="0"/>
              <c:layout>
                <c:manualLayout>
                  <c:xMode val="edge"/>
                  <c:yMode val="edge"/>
                  <c:x val="0.10583153347732181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5754-4C2F-BAE2-DDFC3B764F73}"/>
                </c:ext>
              </c:extLst>
            </c:dLbl>
            <c:dLbl>
              <c:idx val="1"/>
              <c:layout>
                <c:manualLayout>
                  <c:xMode val="edge"/>
                  <c:yMode val="edge"/>
                  <c:x val="0.24298056155507558"/>
                  <c:y val="0.7540464989863012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5754-4C2F-BAE2-DDFC3B764F73}"/>
                </c:ext>
              </c:extLst>
            </c:dLbl>
            <c:dLbl>
              <c:idx val="2"/>
              <c:layout>
                <c:manualLayout>
                  <c:xMode val="edge"/>
                  <c:yMode val="edge"/>
                  <c:x val="0.37796976241900648"/>
                  <c:y val="0.9012959226080896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5754-4C2F-BAE2-DDFC3B764F73}"/>
                </c:ext>
              </c:extLst>
            </c:dLbl>
            <c:dLbl>
              <c:idx val="3"/>
              <c:layout>
                <c:manualLayout>
                  <c:xMode val="edge"/>
                  <c:yMode val="edge"/>
                  <c:x val="0.5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5754-4C2F-BAE2-DDFC3B764F73}"/>
                </c:ext>
              </c:extLst>
            </c:dLbl>
            <c:dLbl>
              <c:idx val="4"/>
              <c:layout>
                <c:manualLayout>
                  <c:xMode val="edge"/>
                  <c:yMode val="edge"/>
                  <c:x val="0.63390928725701945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5754-4C2F-BAE2-DDFC3B764F73}"/>
                </c:ext>
              </c:extLst>
            </c:dLbl>
            <c:dLbl>
              <c:idx val="5"/>
              <c:layout>
                <c:manualLayout>
                  <c:xMode val="edge"/>
                  <c:yMode val="edge"/>
                  <c:x val="0.77321814254859611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5754-4C2F-BAE2-DDFC3B764F73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89632829373650103"/>
                  <c:y val="0.8980596715394789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5754-4C2F-BAE2-DDFC3B764F73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80261723009814612"/>
                  <c:y val="0.42553223066779561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5754-4C2F-BAE2-DDFC3B764F73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9007633587786259"/>
                  <c:y val="0.56990923750151201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5754-4C2F-BAE2-DDFC3B764F73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99781897491821159"/>
                  <c:y val="0.4468088422011853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5754-4C2F-BAE2-DDFC3B764F73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5754-4C2F-BAE2-DDFC3B764F73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5754-4C2F-BAE2-DDFC3B764F73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5754-4C2F-BAE2-DDFC3B764F73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5754-4C2F-BAE2-DDFC3B764F73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5754-4C2F-BAE2-DDFC3B764F73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5754-4C2F-BAE2-DDFC3B764F73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5754-4C2F-BAE2-DDFC3B764F73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5754-4C2F-BAE2-DDFC3B764F73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5754-4C2F-BAE2-DDFC3B764F73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5754-4C2F-BAE2-DDFC3B764F73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5754-4C2F-BAE2-DDFC3B764F73}"/>
                </c:ext>
              </c:extLst>
            </c:dLbl>
            <c:spPr>
              <a:noFill/>
              <a:ln w="25400">
                <a:noFill/>
              </a:ln>
            </c:spPr>
            <c:txPr>
              <a:bodyPr rot="-1800000" vert="horz" wrap="square" lIns="38100" tIns="19050" rIns="38100" bIns="19050" anchor="ctr">
                <a:spAutoFit/>
              </a:bodyPr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 внебюджет .xls]Диаграмма 1'!$E$30:$N$30</c:f>
              <c:numCache>
                <c:formatCode>0.0</c:formatCode>
                <c:ptCount val="6"/>
                <c:pt idx="0">
                  <c:v>120.23006743355813</c:v>
                </c:pt>
                <c:pt idx="1">
                  <c:v>119.23937360178969</c:v>
                </c:pt>
                <c:pt idx="2">
                  <c:v>131.6</c:v>
                </c:pt>
                <c:pt idx="3">
                  <c:v>106.8</c:v>
                </c:pt>
                <c:pt idx="4">
                  <c:v>82</c:v>
                </c:pt>
                <c:pt idx="5">
                  <c:v>106.8</c:v>
                </c:pt>
              </c:numCache>
            </c:numRef>
          </c:cat>
          <c:val>
            <c:numRef>
              <c:f>'[Диаграмма  внебюджет .xls]Диаграмма 1'!$B$28:$AN$28</c:f>
            </c:numRef>
          </c:val>
          <c:smooth val="0"/>
          <c:extLst>
            <c:ext xmlns:c16="http://schemas.microsoft.com/office/drawing/2014/chart" uri="{C3380CC4-5D6E-409C-BE32-E72D297353CC}">
              <c16:uniqueId val="{00000041-5754-4C2F-BAE2-DDFC3B764F73}"/>
            </c:ext>
          </c:extLst>
        </c:ser>
        <c:ser>
          <c:idx val="2"/>
          <c:order val="3"/>
          <c:tx>
            <c:strRef>
              <c:f>'[Диаграмма  внебюджет .xls]Диаграмма 1'!$A$30</c:f>
              <c:strCache>
                <c:ptCount val="1"/>
                <c:pt idx="0">
                  <c:v>Темп роста %</c:v>
                </c:pt>
              </c:strCache>
            </c:strRef>
          </c:tx>
          <c:spPr>
            <a:ln w="38100">
              <a:pattFill prst="pct50">
                <a:fgClr>
                  <a:srgbClr val="800080"/>
                </a:fgClr>
                <a:bgClr>
                  <a:srgbClr val="FFFFFF"/>
                </a:bgClr>
              </a:pattFill>
              <a:prstDash val="solid"/>
            </a:ln>
          </c:spPr>
          <c:marker>
            <c:symbol val="diamond"/>
            <c:size val="11"/>
            <c:spPr>
              <a:solidFill>
                <a:srgbClr val="FF00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5251161801694945E-2"/>
                  <c:y val="4.3894762774671525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5754-4C2F-BAE2-DDFC3B764F73}"/>
                </c:ext>
              </c:extLst>
            </c:dLbl>
            <c:dLbl>
              <c:idx val="1"/>
              <c:layout>
                <c:manualLayout>
                  <c:x val="-3.3321419211998618E-2"/>
                  <c:y val="3.7192764706333654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5754-4C2F-BAE2-DDFC3B764F73}"/>
                </c:ext>
              </c:extLst>
            </c:dLbl>
            <c:dLbl>
              <c:idx val="2"/>
              <c:layout>
                <c:manualLayout>
                  <c:x val="-3.9855183971753042E-2"/>
                  <c:y val="3.7869443168130471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5754-4C2F-BAE2-DDFC3B764F73}"/>
                </c:ext>
              </c:extLst>
            </c:dLbl>
            <c:dLbl>
              <c:idx val="3"/>
              <c:layout>
                <c:manualLayout>
                  <c:x val="-4.289596617228892E-2"/>
                  <c:y val="-5.2969653468680468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5754-4C2F-BAE2-DDFC3B764F73}"/>
                </c:ext>
              </c:extLst>
            </c:dLbl>
            <c:dLbl>
              <c:idx val="4"/>
              <c:layout>
                <c:manualLayout>
                  <c:x val="-4.5347803744811177E-2"/>
                  <c:y val="-4.7059244742273056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5754-4C2F-BAE2-DDFC3B764F73}"/>
                </c:ext>
              </c:extLst>
            </c:dLbl>
            <c:dLbl>
              <c:idx val="5"/>
              <c:layout>
                <c:manualLayout>
                  <c:x val="-4.26784343678802E-2"/>
                  <c:y val="-3.940266801240825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5754-4C2F-BAE2-DDFC3B764F73}"/>
                </c:ext>
              </c:extLst>
            </c:dLbl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 внебюджет .xls]Диаграмма 1'!$E$30:$N$30</c:f>
              <c:numCache>
                <c:formatCode>0.0</c:formatCode>
                <c:ptCount val="6"/>
                <c:pt idx="0">
                  <c:v>120.23006743355813</c:v>
                </c:pt>
                <c:pt idx="1">
                  <c:v>119.23937360178969</c:v>
                </c:pt>
                <c:pt idx="2">
                  <c:v>131.6</c:v>
                </c:pt>
                <c:pt idx="3">
                  <c:v>106.8</c:v>
                </c:pt>
                <c:pt idx="4">
                  <c:v>82</c:v>
                </c:pt>
                <c:pt idx="5">
                  <c:v>106.8</c:v>
                </c:pt>
              </c:numCache>
            </c:numRef>
          </c:cat>
          <c:val>
            <c:numRef>
              <c:f>'[Диаграмма  внебюджет .xls]Диаграмма 1'!$E$32:$N$32</c:f>
              <c:numCache>
                <c:formatCode>General</c:formatCode>
                <c:ptCount val="6"/>
                <c:pt idx="0">
                  <c:v>120.2</c:v>
                </c:pt>
                <c:pt idx="1">
                  <c:v>119.2</c:v>
                </c:pt>
                <c:pt idx="2">
                  <c:v>131.6</c:v>
                </c:pt>
                <c:pt idx="3">
                  <c:v>106.8</c:v>
                </c:pt>
                <c:pt idx="4">
                  <c:v>82</c:v>
                </c:pt>
                <c:pt idx="5">
                  <c:v>106.8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8-5754-4C2F-BAE2-DDFC3B76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6680672"/>
        <c:axId val="1"/>
      </c:lineChart>
      <c:catAx>
        <c:axId val="5266806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numFmt formatCode="0.0" sourceLinked="1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5266806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5505019111262611E-2"/>
          <c:y val="0.94088820826952524"/>
          <c:w val="0.7358494553845637"/>
          <c:h val="4.597708522084940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6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0.24822</cdr:x>
      <cdr:y>0.01502</cdr:y>
    </cdr:from>
    <cdr:to>
      <cdr:x>0.83884</cdr:x>
      <cdr:y>0.12454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7744" y="102984"/>
          <a:ext cx="5395874" cy="751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Arial" panose="020B0604020202020204" pitchFamily="34" charset="0"/>
              <a:cs typeface="Arial" panose="020B0604020202020204" pitchFamily="34" charset="0"/>
            </a:rPr>
            <a:t>Структура доходов консолидированного бюджета </a:t>
          </a:r>
        </a:p>
        <a:p xmlns:a="http://schemas.openxmlformats.org/drawingml/2006/main">
          <a:pPr algn="ctr"/>
          <a:r>
            <a:rPr lang="ru-RU" sz="1600" b="1" dirty="0">
              <a:latin typeface="Arial" panose="020B0604020202020204" pitchFamily="34" charset="0"/>
              <a:cs typeface="Arial" panose="020B0604020202020204" pitchFamily="34" charset="0"/>
            </a:rPr>
            <a:t>Кричевского района за 1 полугодие 2021 года (тыс. рублей</a:t>
          </a:r>
          <a:r>
            <a:rPr lang="ru-RU" sz="1800" b="1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0.78217</cdr:x>
      <cdr:y>0.63058</cdr:y>
    </cdr:from>
    <cdr:to>
      <cdr:x>0.8868</cdr:x>
      <cdr:y>0.77213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6172" y="4073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0.80715</cdr:x>
      <cdr:y>0.85845</cdr:y>
    </cdr:from>
    <cdr:to>
      <cdr:x>0.91177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54453" y="61571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0.81281</cdr:x>
      <cdr:y>0.60871</cdr:y>
    </cdr:from>
    <cdr:to>
      <cdr:x>0.9031</cdr:x>
      <cdr:y>0.76351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6172" y="4073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0.83932</cdr:x>
      <cdr:y>0.85944</cdr:y>
    </cdr:from>
    <cdr:to>
      <cdr:x>0.83734</cdr:x>
      <cdr:y>0.86066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54453" y="61571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0.82653</cdr:x>
      <cdr:y>0.94025</cdr:y>
    </cdr:from>
    <cdr:to>
      <cdr:x>0.82504</cdr:x>
      <cdr:y>0.94148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935390" y="6047978"/>
          <a:ext cx="1656954" cy="4119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E7B45C1A-EFC2-4292-B6E0-8DDE3DA1BD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E15C282-F715-4F6F-B264-465625784A4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F3C320-CBA0-4B95-83FC-3B65A257F6CD}" type="datetimeFigureOut">
              <a:rPr lang="ru-RU"/>
              <a:pPr>
                <a:defRPr/>
              </a:pPr>
              <a:t>15.07.2021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CE8FB4B-E4A2-4F13-8091-08FA6D0E7D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F31B73C2-C510-4751-A89C-E0E7CF61E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9DBC1D-C0AF-4011-9E27-E1FA5B61A8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988F71-D306-4356-BD6F-9A97DDA51C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FAA4F2-30D4-4C41-92D1-16DD17A92BC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:a16="http://schemas.microsoft.com/office/drawing/2014/main" id="{DB84BD3B-6758-4D42-A361-5EAF5CD08F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:a16="http://schemas.microsoft.com/office/drawing/2014/main" id="{6CD2073E-9853-45A7-A941-9150005038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:a16="http://schemas.microsoft.com/office/drawing/2014/main" id="{C12B9726-BECF-4A51-BB55-37FFDE6C87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4A52B0-F96A-4211-A0BA-AEF3E1EC2711}" type="slidenum">
              <a:rPr lang="ru-RU" altLang="ru-RU" smtClean="0"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>
            <a:extLst>
              <a:ext uri="{FF2B5EF4-FFF2-40B4-BE49-F238E27FC236}">
                <a16:creationId xmlns:a16="http://schemas.microsoft.com/office/drawing/2014/main" id="{F4F4B18F-7718-4CCA-8376-CF54A3CE2D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>
            <a:extLst>
              <a:ext uri="{FF2B5EF4-FFF2-40B4-BE49-F238E27FC236}">
                <a16:creationId xmlns:a16="http://schemas.microsoft.com/office/drawing/2014/main" id="{C7B874B8-5D77-46A9-9E4C-BBD2D46063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/>
          </a:p>
        </p:txBody>
      </p:sp>
      <p:sp>
        <p:nvSpPr>
          <p:cNvPr id="11268" name="Номер слайда 3">
            <a:extLst>
              <a:ext uri="{FF2B5EF4-FFF2-40B4-BE49-F238E27FC236}">
                <a16:creationId xmlns:a16="http://schemas.microsoft.com/office/drawing/2014/main" id="{F606E310-47C2-4166-878C-6E02702FFD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45EEA4-51D8-4346-91C7-AEA05C65A7A7}" type="slidenum">
              <a:rPr lang="ru-RU" altLang="en-US" smtClean="0">
                <a:latin typeface="Tahom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E77E2-2CDB-45AC-BDAE-24EAD2993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B856EA-4293-439E-A87C-01D45120B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D5157-3A11-4AC7-80FF-E7E16C9B5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612C8E-9936-49A5-8B3F-9DB35492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E5F8D7-0077-434E-8F33-E20A6DCE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C9620-3551-440E-8CAB-A397FA2977D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9033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9538D-AF6A-4D97-A5DC-A57D0FC8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D71ED3-FD65-4608-A63A-224E7D88A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FFD0C5-0BBD-42AA-A480-459DA8329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5C71D8-10EC-404E-969F-03FDD53A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6A08D7-4AA3-4D64-B0A8-72DECD68E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0DE4E-2890-40F5-BEFF-1E4D0501911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9549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FE68412-5D9F-4D05-BC71-8FA6BF0A2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CEDFF0-2865-4A30-B421-1CD1FE6AE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20CD45-F0E3-47BB-AF92-2F6C04EC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2C01E5-6B28-47C6-98FC-3F1B4DF91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18C2D0-980C-47AA-9DA1-7120B86DC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8D04F-E90E-42E2-B377-89BCA08198C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9806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60F9648-A6C1-4AE0-9DF7-5BB074A060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E3FA6C-78A8-4AC9-AB00-6765423906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5F461A-F8C9-4660-AB36-0A522A65AA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23270-BBBC-40BF-AB65-F78B21FD0DF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24129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12014-A0DC-4572-B68A-348ABBD5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3C4D0B-C3C0-4ABB-B51B-6D807DCB6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4DCE7A-7323-4103-8EE3-3E00AB1B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6ABB14-1C7D-4E8A-AD00-E73BE1B06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19C3E5-88B8-4407-A209-DB0BB4B04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F5EC4-A031-4181-893B-173D3D1B44E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8970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6472E8-D88C-4455-9BA9-C74F787D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13AC43-EB54-4785-82C3-0082739AC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E4115B-401C-49D1-A608-261839A7D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D53F7B-7E97-4272-9E56-92D9C3711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D5ECC1-5C00-442A-9108-C9154F0D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4B1B5-967D-4500-ADE7-BDBE299ECE5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7216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A750A-9CC9-41FB-83B3-73DAAA0F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C258AC-6176-48AF-BD9F-E78B5ADE2B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701780-2161-4429-BD65-FC38170F6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77910B9-3708-4665-9EA6-FCF2D28B4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86EF4BD-9DA1-4DE0-97A8-EEA550AF1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DD9330E1-B87B-462B-8F3F-DF5FBE710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7E779-36CD-4BA5-B244-080A196353B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0779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E0E135-CF71-4E26-A790-F637B6A8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B7B807-0624-43A1-AF98-DA6CFE3D4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B96145-7C01-40BA-9E85-72F20234D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8A8F4C0-1D91-4E09-A621-09E17C5E9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E8EAE9-C85B-4E67-B98A-D392584C0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E8352A57-42C6-4C5F-BD99-C607656F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F7A9637-B2B8-4ED2-B8A0-951D8A15C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04FCC137-A728-4940-A03B-BA236C5E7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480FF-B04B-41CF-AFD4-79E47CDF607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2998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72547-1469-464A-B9AF-C8EA34651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AB9961E0-F740-4ABA-B191-06F192F6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E4357DCA-ED2A-414E-A14A-5CD7918D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16B20BA-DB44-40BE-B624-B8842215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8F3D1-7899-4065-8F98-F0A2F1120C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40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17E3ACCF-F242-4C4D-A0D0-E6E7DA5D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55EED487-290F-4014-A833-C4A19FA3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FC537BA7-BD86-4B2D-B148-EB60AAE8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11B02-2080-44B5-AF4A-EB271FAC55D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8255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CA107-B181-4573-A310-39AAA4023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712B4E-6F81-46A4-A61C-A83EE901A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BDE2E0-D64A-45C5-87F3-A0585E765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ABE23E9-453D-420A-966E-24DB2344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61A508C-E209-45C6-8F6B-D5CA19EA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8C4D552-FCC5-488F-B35A-E86D3F81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01171-D148-4324-9726-919A89F5987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7584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BFDB4-779D-4869-BDAC-FF6AAC28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4C0D7F-81D3-4919-A54B-06C4B49826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73BA4F-9A51-4445-8C0F-40BA4674B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27ED4525-E403-4B2E-8AB4-42A5B1150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07025174-EAA3-497D-BEAB-CCD41EA8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0A9A7C56-98B5-41FC-A1BF-8D038905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5B0D5-ABE0-4842-AA2A-95757766FAC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6418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DDB1A49B-7FE8-40CB-9739-76CE14C69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F700BBC2-C8FB-4899-BBCF-A64833BCE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AA10AA-696C-44E8-BF7E-45F5459D117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5">
            <a:extLst>
              <a:ext uri="{FF2B5EF4-FFF2-40B4-BE49-F238E27FC236}">
                <a16:creationId xmlns:a16="http://schemas.microsoft.com/office/drawing/2014/main" id="{197589E2-D8F9-4872-BA30-407AFAF139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593725"/>
            <a:ext cx="7416800" cy="26654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8833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Об итогах</a:t>
            </a:r>
          </a:p>
          <a:p>
            <a:pPr algn="ctr"/>
            <a:r>
              <a:rPr lang="ru-RU" sz="3600" kern="1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исполнения бюджета </a:t>
            </a:r>
          </a:p>
          <a:p>
            <a:pPr algn="ctr"/>
            <a:r>
              <a:rPr lang="ru-RU" sz="3600" kern="1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Кричевского района </a:t>
            </a:r>
          </a:p>
          <a:p>
            <a:pPr algn="ctr"/>
            <a:r>
              <a:rPr lang="ru-RU" sz="3600" kern="1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за  1 полугодие 2021 года</a:t>
            </a:r>
          </a:p>
        </p:txBody>
      </p:sp>
      <p:sp>
        <p:nvSpPr>
          <p:cNvPr id="4099" name="Подзаголовок 5">
            <a:extLst>
              <a:ext uri="{FF2B5EF4-FFF2-40B4-BE49-F238E27FC236}">
                <a16:creationId xmlns:a16="http://schemas.microsoft.com/office/drawing/2014/main" id="{82443977-6160-4568-9CA0-E339DE7DE31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7304087" cy="1752600"/>
          </a:xfrm>
        </p:spPr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altLang="ru-RU" i="1" dirty="0">
                <a:solidFill>
                  <a:schemeClr val="accent5">
                    <a:lumMod val="50000"/>
                  </a:schemeClr>
                </a:solidFill>
              </a:rPr>
              <a:t>Докладчик:</a:t>
            </a:r>
          </a:p>
          <a:p>
            <a:pPr algn="l" eaLnBrk="1" hangingPunct="1">
              <a:defRPr/>
            </a:pPr>
            <a:r>
              <a:rPr lang="ru-RU" altLang="ru-RU" sz="3600" b="1" i="1" dirty="0">
                <a:solidFill>
                  <a:schemeClr val="accent5">
                    <a:lumMod val="50000"/>
                  </a:schemeClr>
                </a:solidFill>
              </a:rPr>
              <a:t>Кравцова Ирина Леонидовна</a:t>
            </a:r>
          </a:p>
          <a:p>
            <a:pPr algn="l" eaLnBrk="1" hangingPunct="1">
              <a:defRPr/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</a:rPr>
              <a:t>Начальник финансового отдела Кричевского райисполкома</a:t>
            </a:r>
          </a:p>
        </p:txBody>
      </p:sp>
      <p:sp>
        <p:nvSpPr>
          <p:cNvPr id="4100" name="Номер слайда 2">
            <a:extLst>
              <a:ext uri="{FF2B5EF4-FFF2-40B4-BE49-F238E27FC236}">
                <a16:creationId xmlns:a16="http://schemas.microsoft.com/office/drawing/2014/main" id="{77E88AF4-D7B6-4F8E-B39A-F382C3669D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801050" y="6492875"/>
            <a:ext cx="3429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F3A976-8677-47BB-AB66-6381DF20DCB2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2">
            <a:extLst>
              <a:ext uri="{FF2B5EF4-FFF2-40B4-BE49-F238E27FC236}">
                <a16:creationId xmlns:a16="http://schemas.microsoft.com/office/drawing/2014/main" id="{639E768D-50AD-45E2-B57B-1621F1255A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886949" y="6402388"/>
            <a:ext cx="257051" cy="455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CBDE6C-A278-42A1-B460-DB091821C46F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123" name="Диаграмма 4">
            <a:extLst>
              <a:ext uri="{FF2B5EF4-FFF2-40B4-BE49-F238E27FC236}">
                <a16:creationId xmlns:a16="http://schemas.microsoft.com/office/drawing/2014/main" id="{62B54126-5D4A-4C41-838D-DFC705A842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3772446"/>
              </p:ext>
            </p:extLst>
          </p:nvPr>
        </p:nvGraphicFramePr>
        <p:xfrm>
          <a:off x="251520" y="116632"/>
          <a:ext cx="8784976" cy="648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Chart" r:id="rId4" imgW="8998476" imgH="6925656" progId="Excel.Chart.8">
                  <p:embed/>
                </p:oleObj>
              </mc:Choice>
              <mc:Fallback>
                <p:oleObj name="Chart" r:id="rId4" imgW="8998476" imgH="6925656" progId="Excel.Char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16632"/>
                        <a:ext cx="8784976" cy="6480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2">
            <a:extLst>
              <a:ext uri="{FF2B5EF4-FFF2-40B4-BE49-F238E27FC236}">
                <a16:creationId xmlns:a16="http://schemas.microsoft.com/office/drawing/2014/main" id="{746DC9E8-FC02-44FB-9D79-80DDAB2E51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92998" y="6492875"/>
            <a:ext cx="3429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0F4278-F16E-439C-A55C-379175EE66FF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CA25E748-1327-4C77-98FA-734E54AE51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668574"/>
              </p:ext>
            </p:extLst>
          </p:nvPr>
        </p:nvGraphicFramePr>
        <p:xfrm>
          <a:off x="0" y="13648"/>
          <a:ext cx="913594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30F15D3-814F-4257-AA7E-4ABBDA5F6514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552058307"/>
              </p:ext>
            </p:extLst>
          </p:nvPr>
        </p:nvGraphicFramePr>
        <p:xfrm>
          <a:off x="179512" y="99597"/>
          <a:ext cx="8784975" cy="6397247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2089007936"/>
                    </a:ext>
                  </a:extLst>
                </a:gridCol>
                <a:gridCol w="879123">
                  <a:extLst>
                    <a:ext uri="{9D8B030D-6E8A-4147-A177-3AD203B41FA5}">
                      <a16:colId xmlns:a16="http://schemas.microsoft.com/office/drawing/2014/main" val="51294110"/>
                    </a:ext>
                  </a:extLst>
                </a:gridCol>
                <a:gridCol w="813384">
                  <a:extLst>
                    <a:ext uri="{9D8B030D-6E8A-4147-A177-3AD203B41FA5}">
                      <a16:colId xmlns:a16="http://schemas.microsoft.com/office/drawing/2014/main" val="658686279"/>
                    </a:ext>
                  </a:extLst>
                </a:gridCol>
                <a:gridCol w="692882">
                  <a:extLst>
                    <a:ext uri="{9D8B030D-6E8A-4147-A177-3AD203B41FA5}">
                      <a16:colId xmlns:a16="http://schemas.microsoft.com/office/drawing/2014/main" val="3370650849"/>
                    </a:ext>
                  </a:extLst>
                </a:gridCol>
                <a:gridCol w="813384">
                  <a:extLst>
                    <a:ext uri="{9D8B030D-6E8A-4147-A177-3AD203B41FA5}">
                      <a16:colId xmlns:a16="http://schemas.microsoft.com/office/drawing/2014/main" val="2945018463"/>
                    </a:ext>
                  </a:extLst>
                </a:gridCol>
                <a:gridCol w="863593">
                  <a:extLst>
                    <a:ext uri="{9D8B030D-6E8A-4147-A177-3AD203B41FA5}">
                      <a16:colId xmlns:a16="http://schemas.microsoft.com/office/drawing/2014/main" val="1553873414"/>
                    </a:ext>
                  </a:extLst>
                </a:gridCol>
                <a:gridCol w="763175">
                  <a:extLst>
                    <a:ext uri="{9D8B030D-6E8A-4147-A177-3AD203B41FA5}">
                      <a16:colId xmlns:a16="http://schemas.microsoft.com/office/drawing/2014/main" val="138438863"/>
                    </a:ext>
                  </a:extLst>
                </a:gridCol>
                <a:gridCol w="863593">
                  <a:extLst>
                    <a:ext uri="{9D8B030D-6E8A-4147-A177-3AD203B41FA5}">
                      <a16:colId xmlns:a16="http://schemas.microsoft.com/office/drawing/2014/main" val="2977121654"/>
                    </a:ext>
                  </a:extLst>
                </a:gridCol>
                <a:gridCol w="863593">
                  <a:extLst>
                    <a:ext uri="{9D8B030D-6E8A-4147-A177-3AD203B41FA5}">
                      <a16:colId xmlns:a16="http://schemas.microsoft.com/office/drawing/2014/main" val="4096323383"/>
                    </a:ext>
                  </a:extLst>
                </a:gridCol>
              </a:tblGrid>
              <a:tr h="253822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ДИНАМИКА</a:t>
                      </a:r>
                    </a:p>
                  </a:txBody>
                  <a:tcPr marL="5708" marR="5708" marT="570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36083"/>
                  </a:ext>
                </a:extLst>
              </a:tr>
              <a:tr h="253822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Кричевского  района </a:t>
                      </a:r>
                    </a:p>
                  </a:txBody>
                  <a:tcPr marL="5708" marR="5708" marT="570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624481"/>
                  </a:ext>
                </a:extLst>
              </a:tr>
              <a:tr h="129814">
                <a:tc gridSpan="9">
                  <a:txBody>
                    <a:bodyPr/>
                    <a:lstStyle/>
                    <a:p>
                      <a:pPr algn="r" rtl="0" fontAlgn="b"/>
                      <a:r>
                        <a:rPr lang="ru-RU" sz="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тыс. рублей                                      </a:t>
                      </a:r>
                    </a:p>
                  </a:txBody>
                  <a:tcPr marL="5708" marR="5708" marT="570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923642"/>
                  </a:ext>
                </a:extLst>
              </a:tr>
              <a:tr h="637271"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плательщиков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перечислено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налога в бюджет района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роста, %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перечислено платежей в бюджет района                                (без налога на прибыль)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роста, %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вес платежей в объеме бюджета района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151251"/>
                  </a:ext>
                </a:extLst>
              </a:tr>
              <a:tr h="41947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янв-июнь 2020 г.</a:t>
                      </a:r>
                    </a:p>
                  </a:txBody>
                  <a:tcPr marL="5708" marR="5708" marT="5708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-июнь 2021 г.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-июнь 2020 г.</a:t>
                      </a:r>
                    </a:p>
                  </a:txBody>
                  <a:tcPr marL="5708" marR="5708" marT="5708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-июнь 2021 г.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-июнь 2020 г.</a:t>
                      </a:r>
                    </a:p>
                  </a:txBody>
                  <a:tcPr marL="5708" marR="5708" marT="5708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-июнь 2021 г.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832983"/>
                  </a:ext>
                </a:extLst>
              </a:tr>
              <a:tr h="43983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Промышленные предприятия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754,7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902,0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1 175,9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1 238,3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752667"/>
                  </a:ext>
                </a:extLst>
              </a:tr>
              <a:tr h="2228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865169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«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Кричевцементношифер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537,7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664,4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716,2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868,2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4239804"/>
                  </a:ext>
                </a:extLst>
              </a:tr>
              <a:tr h="58795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Филиал ОАО «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Булочно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– кондитерская компания «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Домочай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69658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«Кричевский завод ЖБИ»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861248"/>
                  </a:ext>
                </a:extLst>
              </a:tr>
              <a:tr h="3996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Кричевское УКПП «Коммунальник»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371,4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2500526"/>
                  </a:ext>
                </a:extLst>
              </a:tr>
              <a:tr h="43983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Строительные организации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208,1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656"/>
                  </a:ext>
                </a:extLst>
              </a:tr>
              <a:tr h="2228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075866"/>
                  </a:ext>
                </a:extLst>
              </a:tr>
              <a:tr h="50417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ГУКДСП «Кричевская СПМК – 111»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9397595"/>
                  </a:ext>
                </a:extLst>
              </a:tr>
              <a:tr h="28233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ДСУ -20  ОАО  «ДСТ -3»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74321"/>
                  </a:ext>
                </a:extLst>
              </a:tr>
              <a:tr h="3778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ДЭУ -77 РУП «Могилевавтодор»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654534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ДРСУ – 198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151,8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31998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КУП «Кричевская ПМК -264»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3305367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DC3B877-C7C2-4C83-8660-CFE2D398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5" y="6519008"/>
            <a:ext cx="288031" cy="365125"/>
          </a:xfrm>
        </p:spPr>
        <p:txBody>
          <a:bodyPr/>
          <a:lstStyle/>
          <a:p>
            <a:pPr>
              <a:defRPr/>
            </a:pPr>
            <a:fld id="{ECD23270-BBBC-40BF-AB65-F78B21FD0DF3}" type="slidenum">
              <a:rPr lang="ru-RU" altLang="en-US" sz="1200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ru-RU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1271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8B845EB-93A0-4463-B336-C1913799E9E4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51891472"/>
              </p:ext>
            </p:extLst>
          </p:nvPr>
        </p:nvGraphicFramePr>
        <p:xfrm>
          <a:off x="323529" y="136524"/>
          <a:ext cx="8640961" cy="6402387"/>
        </p:xfrm>
        <a:graphic>
          <a:graphicData uri="http://schemas.openxmlformats.org/drawingml/2006/table">
            <a:tbl>
              <a:tblPr/>
              <a:tblGrid>
                <a:gridCol w="2578808">
                  <a:extLst>
                    <a:ext uri="{9D8B030D-6E8A-4147-A177-3AD203B41FA5}">
                      <a16:colId xmlns:a16="http://schemas.microsoft.com/office/drawing/2014/main" val="1904996310"/>
                    </a:ext>
                  </a:extLst>
                </a:gridCol>
                <a:gridCol w="739308">
                  <a:extLst>
                    <a:ext uri="{9D8B030D-6E8A-4147-A177-3AD203B41FA5}">
                      <a16:colId xmlns:a16="http://schemas.microsoft.com/office/drawing/2014/main" val="480438988"/>
                    </a:ext>
                  </a:extLst>
                </a:gridCol>
                <a:gridCol w="729157">
                  <a:extLst>
                    <a:ext uri="{9D8B030D-6E8A-4147-A177-3AD203B41FA5}">
                      <a16:colId xmlns:a16="http://schemas.microsoft.com/office/drawing/2014/main" val="3119550494"/>
                    </a:ext>
                  </a:extLst>
                </a:gridCol>
                <a:gridCol w="729157">
                  <a:extLst>
                    <a:ext uri="{9D8B030D-6E8A-4147-A177-3AD203B41FA5}">
                      <a16:colId xmlns:a16="http://schemas.microsoft.com/office/drawing/2014/main" val="95716928"/>
                    </a:ext>
                  </a:extLst>
                </a:gridCol>
                <a:gridCol w="765615">
                  <a:extLst>
                    <a:ext uri="{9D8B030D-6E8A-4147-A177-3AD203B41FA5}">
                      <a16:colId xmlns:a16="http://schemas.microsoft.com/office/drawing/2014/main" val="2376829180"/>
                    </a:ext>
                  </a:extLst>
                </a:gridCol>
                <a:gridCol w="947904">
                  <a:extLst>
                    <a:ext uri="{9D8B030D-6E8A-4147-A177-3AD203B41FA5}">
                      <a16:colId xmlns:a16="http://schemas.microsoft.com/office/drawing/2014/main" val="2107450444"/>
                    </a:ext>
                  </a:extLst>
                </a:gridCol>
                <a:gridCol w="729157">
                  <a:extLst>
                    <a:ext uri="{9D8B030D-6E8A-4147-A177-3AD203B41FA5}">
                      <a16:colId xmlns:a16="http://schemas.microsoft.com/office/drawing/2014/main" val="3006728823"/>
                    </a:ext>
                  </a:extLst>
                </a:gridCol>
                <a:gridCol w="656241">
                  <a:extLst>
                    <a:ext uri="{9D8B030D-6E8A-4147-A177-3AD203B41FA5}">
                      <a16:colId xmlns:a16="http://schemas.microsoft.com/office/drawing/2014/main" val="1104638418"/>
                    </a:ext>
                  </a:extLst>
                </a:gridCol>
                <a:gridCol w="765614">
                  <a:extLst>
                    <a:ext uri="{9D8B030D-6E8A-4147-A177-3AD203B41FA5}">
                      <a16:colId xmlns:a16="http://schemas.microsoft.com/office/drawing/2014/main" val="1558184872"/>
                    </a:ext>
                  </a:extLst>
                </a:gridCol>
              </a:tblGrid>
              <a:tr h="100247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плательщиков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перечислено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налога в бюджет района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роста, %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перечислено платежей в бюджет района                                (без налога на прибыль)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роста, %</a:t>
                      </a:r>
                    </a:p>
                  </a:txBody>
                  <a:tcPr marL="5708" marR="5708" marT="5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вес платежей в объеме бюджета района</a:t>
                      </a:r>
                    </a:p>
                  </a:txBody>
                  <a:tcPr marL="5708" marR="5708" marT="57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995801"/>
                  </a:ext>
                </a:extLst>
              </a:tr>
              <a:tr h="65681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Транспортные организации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409,1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496,2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531,5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925447"/>
                  </a:ext>
                </a:extLst>
              </a:tr>
              <a:tr h="2718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562724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Филиал Автобусный парк № 3                                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942772"/>
                  </a:ext>
                </a:extLst>
              </a:tr>
              <a:tr h="3322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Дистанция пути МОБЖД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457219"/>
                  </a:ext>
                </a:extLst>
              </a:tr>
              <a:tr h="3322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Локомотивное депо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292785"/>
                  </a:ext>
                </a:extLst>
              </a:tr>
              <a:tr h="65681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Сельскохозяйственные организации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208,1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319,3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107857"/>
                  </a:ext>
                </a:extLst>
              </a:tr>
              <a:tr h="2718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B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823182"/>
                  </a:ext>
                </a:extLst>
              </a:tr>
              <a:tr h="4711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"Кричеврайагропромтехснаб"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814102"/>
                  </a:ext>
                </a:extLst>
              </a:tr>
              <a:tr h="3322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КСУП "Бель"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957672"/>
                  </a:ext>
                </a:extLst>
              </a:tr>
              <a:tr h="3322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КСУП "Добрость"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906834"/>
                  </a:ext>
                </a:extLst>
              </a:tr>
              <a:tr h="3322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СПК "Колхоз им. Суворова"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45,7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581410"/>
                  </a:ext>
                </a:extLst>
              </a:tr>
              <a:tr h="3322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КСУП "Малятичи-АГРО"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88,5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96,6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510396"/>
                  </a:ext>
                </a:extLst>
              </a:tr>
              <a:tr h="190192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281210"/>
                  </a:ext>
                </a:extLst>
              </a:tr>
              <a:tr h="5793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Справочно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поступления в бюджет всего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4768,3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5112,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107,2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10471,4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11233,9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107,3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B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  <a:endParaRPr lang="ru-BY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" marR="5708" marT="57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309210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16ED5C1-BF2E-49B6-81B7-D3711033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9786" y="6538913"/>
            <a:ext cx="270942" cy="365125"/>
          </a:xfrm>
        </p:spPr>
        <p:txBody>
          <a:bodyPr/>
          <a:lstStyle/>
          <a:p>
            <a:pPr>
              <a:defRPr/>
            </a:pPr>
            <a:fld id="{ECD23270-BBBC-40BF-AB65-F78B21FD0DF3}" type="slidenum">
              <a:rPr lang="ru-RU" altLang="en-US" sz="1200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ru-RU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3195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4A9F173-0397-4BC3-A50A-F640AFD4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6391910"/>
            <a:ext cx="329208" cy="365125"/>
          </a:xfrm>
        </p:spPr>
        <p:txBody>
          <a:bodyPr/>
          <a:lstStyle/>
          <a:p>
            <a:pPr>
              <a:defRPr/>
            </a:pPr>
            <a:fld id="{D29B6294-3DD2-40F0-A3F9-67E8790716E1}" type="slidenum">
              <a:rPr lang="ru-RU" altLang="en-US" sz="1100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ru-RU" altLang="en-US" sz="1100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4E9D67E-207A-4682-B2E5-FC2839BEEE46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214642939"/>
              </p:ext>
            </p:extLst>
          </p:nvPr>
        </p:nvGraphicFramePr>
        <p:xfrm>
          <a:off x="457200" y="100965"/>
          <a:ext cx="8219256" cy="6290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1">
            <a:extLst>
              <a:ext uri="{FF2B5EF4-FFF2-40B4-BE49-F238E27FC236}">
                <a16:creationId xmlns:a16="http://schemas.microsoft.com/office/drawing/2014/main" id="{480AF0F2-AEEA-46EE-87CC-9BCDFE12E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94588" y="6492875"/>
            <a:ext cx="3429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D7182A-A673-4581-BEF3-18F54DC72090}" type="slidenum">
              <a:rPr lang="ru-RU" alt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90A82676-0162-471E-818B-B5C36E8E64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04007"/>
              </p:ext>
            </p:extLst>
          </p:nvPr>
        </p:nvGraphicFramePr>
        <p:xfrm>
          <a:off x="107503" y="116632"/>
          <a:ext cx="8928497" cy="604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5EEA0BC-7413-430E-87EF-2544BF9F5065}"/>
              </a:ext>
            </a:extLst>
          </p:cNvPr>
          <p:cNvGraphicFramePr>
            <a:graphicFrameLocks/>
          </p:cNvGraphicFramePr>
          <p:nvPr/>
        </p:nvGraphicFramePr>
        <p:xfrm>
          <a:off x="107751" y="332978"/>
          <a:ext cx="8928497" cy="619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539038D-899D-4E1A-B1CD-247BCC024A97}"/>
              </a:ext>
            </a:extLst>
          </p:cNvPr>
          <p:cNvGraphicFramePr>
            <a:graphicFrameLocks/>
          </p:cNvGraphicFramePr>
          <p:nvPr/>
        </p:nvGraphicFramePr>
        <p:xfrm>
          <a:off x="105172" y="116632"/>
          <a:ext cx="8933656" cy="6408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A7B88C2D-613A-462B-8CFE-570D6BCE80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923054"/>
              </p:ext>
            </p:extLst>
          </p:nvPr>
        </p:nvGraphicFramePr>
        <p:xfrm>
          <a:off x="216429" y="173037"/>
          <a:ext cx="8751441" cy="6408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139B45B-3C8C-4C9F-BB55-51C825DA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9553" y="6492875"/>
            <a:ext cx="342950" cy="365125"/>
          </a:xfrm>
        </p:spPr>
        <p:txBody>
          <a:bodyPr/>
          <a:lstStyle/>
          <a:p>
            <a:pPr>
              <a:defRPr/>
            </a:pPr>
            <a:fld id="{4DAA14C6-751C-4F09-AF11-20B5C000198E}" type="slidenum">
              <a:rPr lang="ru-RU" altLang="en-US" sz="120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ru-RU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851CADEB-EA5B-48C9-8F6C-FCC428EFAA20}"/>
              </a:ext>
            </a:extLst>
          </p:cNvPr>
          <p:cNvGraphicFramePr>
            <a:graphicFrameLocks/>
          </p:cNvGraphicFramePr>
          <p:nvPr/>
        </p:nvGraphicFramePr>
        <p:xfrm>
          <a:off x="282972" y="575667"/>
          <a:ext cx="8578056" cy="5706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10574</TotalTime>
  <Words>739</Words>
  <Application>Microsoft Office PowerPoint</Application>
  <PresentationFormat>Экран (4:3)</PresentationFormat>
  <Paragraphs>346</Paragraphs>
  <Slides>8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Arial Cyr</vt:lpstr>
      <vt:lpstr>Calibri</vt:lpstr>
      <vt:lpstr>Calibri Light</vt:lpstr>
      <vt:lpstr>Impact</vt:lpstr>
      <vt:lpstr>Tahoma</vt:lpstr>
      <vt:lpstr>Times New Roman</vt:lpstr>
      <vt:lpstr>Тема Office</vt:lpstr>
      <vt:lpstr>Chart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СОЦИАЛЬНО-ЭКОНОМИЧЕСКОЕ РАЗВИТИЕ КРИЧЕВСКОГО РАЙОНА</dc:title>
  <dc:creator>Administrator</dc:creator>
  <cp:lastModifiedBy>Толпыго Вячеслав Сергеевич</cp:lastModifiedBy>
  <cp:revision>1232</cp:revision>
  <cp:lastPrinted>2020-04-14T08:49:37Z</cp:lastPrinted>
  <dcterms:created xsi:type="dcterms:W3CDTF">2006-06-20T07:40:21Z</dcterms:created>
  <dcterms:modified xsi:type="dcterms:W3CDTF">2021-07-15T13:05:10Z</dcterms:modified>
</cp:coreProperties>
</file>