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charts/chart6.xml" ContentType="application/vnd.openxmlformats-officedocument.drawingml.chart+xml"/>
  <Override PartName="/ppt/theme/themeOverride5.xml" ContentType="application/vnd.openxmlformats-officedocument.themeOverride+xml"/>
  <Override PartName="/ppt/charts/chart7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8.xml" ContentType="application/vnd.openxmlformats-officedocument.drawingml.chart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10"/>
  </p:notesMasterIdLst>
  <p:sldIdLst>
    <p:sldId id="256" r:id="rId2"/>
    <p:sldId id="346" r:id="rId3"/>
    <p:sldId id="437" r:id="rId4"/>
    <p:sldId id="456" r:id="rId5"/>
    <p:sldId id="457" r:id="rId6"/>
    <p:sldId id="455" r:id="rId7"/>
    <p:sldId id="452" r:id="rId8"/>
    <p:sldId id="454" r:id="rId9"/>
  </p:sldIdLst>
  <p:sldSz cx="9144000" cy="6858000" type="screen4x3"/>
  <p:notesSz cx="6858000" cy="99266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99"/>
    <a:srgbClr val="CC3399"/>
    <a:srgbClr val="669900"/>
    <a:srgbClr val="FFFFBD"/>
    <a:srgbClr val="FF5050"/>
    <a:srgbClr val="FF7C80"/>
    <a:srgbClr val="CCEC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13" autoAdjust="0"/>
    <p:restoredTop sz="93594" autoAdjust="0"/>
  </p:normalViewPr>
  <p:slideViewPr>
    <p:cSldViewPr>
      <p:cViewPr varScale="1">
        <p:scale>
          <a:sx n="71" d="100"/>
          <a:sy n="71" d="100"/>
        </p:scale>
        <p:origin x="912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10.16.142.15\public\&#1044;&#1054;&#1061;&#1054;&#1044;&#1067;\&#1056;&#1045;&#1064;&#1045;&#1053;&#1048;&#1071;%20&#1086;&#1073;%20&#1080;&#1089;&#1087;&#1086;&#1083;&#1085;&#1077;&#1085;&#1080;&#1080;%20&#1073;&#1102;&#1076;&#1078;&#1077;&#1090;&#1072;\2021\9%20&#1084;&#1077;&#1089;\&#1044;&#1054;&#1061;&#1054;&#1044;&#1067;\&#1044;&#1048;&#1040;&#1043;&#1056;&#1040;&#1052;&#1052;&#1067;\&#1044;&#1080;&#1072;&#1075;&#1088;&#1072;&#1084;&#1084;&#1072;%20&#8470;%201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16.142.15\public\&#1044;&#1054;&#1061;&#1054;&#1044;&#1067;\&#1056;&#1045;&#1064;&#1045;&#1053;&#1048;&#1071;%20&#1086;&#1073;%20&#1080;&#1089;&#1087;&#1086;&#1083;&#1085;&#1077;&#1085;&#1080;&#1080;%20&#1073;&#1102;&#1076;&#1078;&#1077;&#1090;&#1072;\2021\9%20&#1084;&#1077;&#1089;\&#1041;&#1070;&#1044;&#1046;&#1045;&#1058;\&#1044;&#1080;&#1072;&#1075;&#1088;&#1072;&#1084;&#1084;&#1072;%20&#1088;&#1072;&#1089;&#1093;&#1086;&#1076;&#1099;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file:///\\KRIRFO-WS2012\Public\&#1044;&#1054;&#1061;&#1054;&#1044;&#1067;\&#1056;&#1045;&#1064;&#1045;&#1053;&#1048;&#1071;%20&#1086;&#1073;%20&#1080;&#1089;&#1087;&#1086;&#1083;&#1085;&#1077;&#1085;&#1080;&#1080;%20&#1073;&#1102;&#1076;&#1078;&#1077;&#1090;&#1072;\2019\1%20&#1082;&#1074;\&#1041;&#1070;&#1044;&#1046;&#1045;&#1058;\&#1044;&#1080;&#1072;&#1075;&#1088;&#1072;&#1084;&#1084;&#1072;%20&#1088;&#1072;&#1089;&#1093;&#1086;&#1076;&#1099;%20&#1089;&#1090;&#1072;&#1090;&#1100;&#1080;.xls" TargetMode="External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\\KRIRFO-WS2012\Public\&#1044;&#1054;&#1061;&#1054;&#1044;&#1067;\&#1056;&#1045;&#1064;&#1045;&#1053;&#1048;&#1071;%20&#1086;&#1073;%20&#1080;&#1089;&#1087;&#1086;&#1083;&#1085;&#1077;&#1085;&#1080;&#1080;%20&#1073;&#1102;&#1076;&#1078;&#1077;&#1090;&#1072;\2019\9%20&#1084;&#1077;&#1089;\&#1041;&#1070;&#1044;&#1046;&#1045;&#1058;\&#1044;&#1080;&#1072;&#1075;&#1088;&#1072;&#1084;&#1084;&#1072;%20&#1088;&#1072;&#1089;&#1093;&#1086;&#1076;&#1099;%20&#1082;&#1086;&#1085;&#1089;&#1086;&#1083;&#1080;&#1076;.xls" TargetMode="External"/><Relationship Id="rId1" Type="http://schemas.openxmlformats.org/officeDocument/2006/relationships/themeOverride" Target="../theme/themeOverride4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\\KRIRFO-WS2012\Public\&#1044;&#1054;&#1061;&#1054;&#1044;&#1067;\&#1056;&#1045;&#1064;&#1045;&#1053;&#1048;&#1071;%20&#1086;&#1073;%20&#1080;&#1089;&#1087;&#1086;&#1083;&#1085;&#1077;&#1085;&#1080;&#1080;%20&#1073;&#1102;&#1076;&#1078;&#1077;&#1090;&#1072;\2019\&#1075;&#1086;&#1076;\&#1041;&#1070;&#1044;&#1046;&#1045;&#1058;\&#1044;&#1080;&#1072;&#1075;&#1088;&#1072;&#1084;&#1084;&#1072;%20&#1088;&#1072;&#1089;&#1093;&#1086;&#1076;&#1099;%20&#1082;&#1086;&#1085;&#1089;&#1086;&#1083;&#1080;&#1076;&#1079;&#1072;%202019%20&#1075;..xls" TargetMode="External"/><Relationship Id="rId1" Type="http://schemas.openxmlformats.org/officeDocument/2006/relationships/themeOverride" Target="../theme/themeOverrid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16.142.15\public\&#1044;&#1054;&#1061;&#1054;&#1044;&#1067;\&#1056;&#1045;&#1064;&#1045;&#1053;&#1048;&#1071;%20&#1086;&#1073;%20&#1080;&#1089;&#1087;&#1086;&#1083;&#1085;&#1077;&#1085;&#1080;&#1080;%20&#1073;&#1102;&#1076;&#1078;&#1077;&#1090;&#1072;\2021\9%20&#1084;&#1077;&#1089;\&#1041;&#1070;&#1044;&#1046;&#1045;&#1058;\&#1044;&#1080;&#1072;&#1075;&#1088;&#1072;&#1084;&#1084;&#1072;%20&#1088;&#1072;&#1089;&#1093;&#1086;&#1076;&#1099;%20&#1087;&#1086;%20&#1089;&#1090;&#1072;&#1090;&#1100;&#1103;&#1084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\\10.16.142.15\public\&#1044;&#1054;&#1061;&#1054;&#1044;&#1067;\&#1056;&#1045;&#1064;&#1045;&#1053;&#1048;&#1071;%20&#1086;&#1073;%20&#1080;&#1089;&#1087;&#1086;&#1083;&#1085;&#1077;&#1085;&#1080;&#1080;%20&#1073;&#1102;&#1076;&#1078;&#1077;&#1090;&#1072;\2021\9%20&#1084;&#1077;&#1089;\&#1041;&#1070;&#1044;&#1046;&#1045;&#1058;\&#1044;&#1080;&#1072;&#1075;&#1088;&#1072;&#1084;&#1084;&#1072;%20%20&#1074;&#1085;&#1077;&#1073;&#1102;&#1076;&#1078;&#1077;&#1090;.xlsx" TargetMode="External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5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850" baseline="0" dirty="0"/>
              <a:t>Динамика поступления доходов в бюджет Кричевского района за 2019 - 9 месяцев 2021 г. г. (тыс. рублей, </a:t>
            </a:r>
            <a:r>
              <a:rPr lang="ru-RU" sz="1850" i="1" baseline="0" dirty="0"/>
              <a:t>%)</a:t>
            </a:r>
            <a:endParaRPr lang="ru-RU" sz="1850" i="0" baseline="0" dirty="0"/>
          </a:p>
        </c:rich>
      </c:tx>
      <c:layout>
        <c:manualLayout>
          <c:xMode val="edge"/>
          <c:yMode val="edge"/>
          <c:x val="0.12170680227471566"/>
          <c:y val="1.212598425196852E-3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"/>
          <c:y val="8.0837270341207343E-2"/>
          <c:w val="0.93442583255575384"/>
          <c:h val="0.720675868906217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диаграмма!$A$2</c:f>
              <c:strCache>
                <c:ptCount val="1"/>
                <c:pt idx="0">
                  <c:v>собственные доходы</c:v>
                </c:pt>
              </c:strCache>
            </c:strRef>
          </c:tx>
          <c:spPr>
            <a:solidFill>
              <a:srgbClr val="99CC0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0.69420211762989514"/>
                  <c:y val="8.4234087149058973E-2"/>
                </c:manualLayout>
              </c:layout>
              <c:tx>
                <c:rich>
                  <a:bodyPr/>
                  <a:lstStyle/>
                  <a:p>
                    <a:pPr>
                      <a:defRPr sz="1800" b="0" i="1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1800" b="1" i="1" u="sng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17 186,2</a:t>
                    </a:r>
                  </a:p>
                  <a:p>
                    <a:pPr>
                      <a:defRPr sz="1800" b="0" i="1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1800" b="1" i="1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sz="1800" b="0" i="1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(37,2%)</a:t>
                    </a:r>
                    <a:endParaRPr lang="en-US" sz="1800" b="0" baseline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solidFill>
                  <a:schemeClr val="accent3">
                    <a:lumMod val="60000"/>
                    <a:lumOff val="40000"/>
                  </a:schemeClr>
                </a:solidFill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316-4807-8D30-BF1EBAD3021C}"/>
                </c:ext>
              </c:extLst>
            </c:dLbl>
            <c:dLbl>
              <c:idx val="1"/>
              <c:layout>
                <c:manualLayout>
                  <c:x val="-9.3942937227633593E-3"/>
                  <c:y val="-6.2057718975604241E-3"/>
                </c:manualLayout>
              </c:layout>
              <c:tx>
                <c:rich>
                  <a:bodyPr/>
                  <a:lstStyle/>
                  <a:p>
                    <a:pPr>
                      <a:defRPr sz="1800" b="0" i="1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1800" b="1" i="1" u="sng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15 781,7</a:t>
                    </a:r>
                  </a:p>
                  <a:p>
                    <a:pPr>
                      <a:defRPr sz="1800" b="0" i="1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1800" b="1" i="1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sz="1800" b="0" i="1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(39,1%)</a:t>
                    </a:r>
                  </a:p>
                </c:rich>
              </c:tx>
              <c:spPr>
                <a:solidFill>
                  <a:schemeClr val="accent3">
                    <a:lumMod val="60000"/>
                    <a:lumOff val="40000"/>
                  </a:schemeClr>
                </a:solidFill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316-4807-8D30-BF1EBAD3021C}"/>
                </c:ext>
              </c:extLst>
            </c:dLbl>
            <c:dLbl>
              <c:idx val="2"/>
              <c:layout>
                <c:manualLayout>
                  <c:x val="-0.47772845581802276"/>
                  <c:y val="-6.5580344123650873E-3"/>
                </c:manualLayout>
              </c:layout>
              <c:tx>
                <c:rich>
                  <a:bodyPr/>
                  <a:lstStyle/>
                  <a:p>
                    <a:pPr>
                      <a:defRPr sz="1800" b="0" i="0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1800" b="1" i="1" u="sng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21 414,2</a:t>
                    </a:r>
                  </a:p>
                  <a:p>
                    <a:pPr>
                      <a:defRPr sz="1800" b="0" i="0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1800" b="0" i="1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(38,3%)</a:t>
                    </a:r>
                  </a:p>
                </c:rich>
              </c:tx>
              <c:spPr>
                <a:solidFill>
                  <a:schemeClr val="accent3">
                    <a:lumMod val="60000"/>
                    <a:lumOff val="40000"/>
                  </a:schemeClr>
                </a:solidFill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316-4807-8D30-BF1EBAD3021C}"/>
                </c:ext>
              </c:extLst>
            </c:dLbl>
            <c:dLbl>
              <c:idx val="3"/>
              <c:layout>
                <c:manualLayout>
                  <c:x val="-0.23837374942710032"/>
                  <c:y val="-9.8939091440584145E-2"/>
                </c:manualLayout>
              </c:layout>
              <c:tx>
                <c:rich>
                  <a:bodyPr/>
                  <a:lstStyle/>
                  <a:p>
                    <a:pPr>
                      <a:defRPr sz="1800" b="0" i="1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1800" b="1" i="1" u="sng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21593,7</a:t>
                    </a:r>
                  </a:p>
                  <a:p>
                    <a:pPr>
                      <a:defRPr sz="1800" b="0" i="1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1800" b="0" i="1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(38,6%)</a:t>
                    </a:r>
                    <a:endParaRPr lang="en-US" sz="1800" baseline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solidFill>
                  <a:schemeClr val="accent3">
                    <a:lumMod val="60000"/>
                    <a:lumOff val="40000"/>
                  </a:schemeClr>
                </a:solidFill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316-4807-8D30-BF1EBAD3021C}"/>
                </c:ext>
              </c:extLst>
            </c:dLbl>
            <c:dLbl>
              <c:idx val="4"/>
              <c:layout>
                <c:manualLayout>
                  <c:x val="0.10809292020315642"/>
                  <c:y val="-0.33697902768120575"/>
                </c:manualLayout>
              </c:layout>
              <c:tx>
                <c:rich>
                  <a:bodyPr/>
                  <a:lstStyle/>
                  <a:p>
                    <a:pPr>
                      <a:defRPr sz="1800" b="0" i="1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1800" b="1" i="1" u="sng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21 593,7</a:t>
                    </a:r>
                  </a:p>
                  <a:p>
                    <a:pPr>
                      <a:defRPr sz="1800" b="0" i="1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1800" b="0" i="1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(38,6%)</a:t>
                    </a:r>
                    <a:endParaRPr lang="en-US" sz="1800" baseline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solidFill>
                  <a:schemeClr val="accent3">
                    <a:lumMod val="60000"/>
                    <a:lumOff val="40000"/>
                  </a:schemeClr>
                </a:solidFill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316-4807-8D30-BF1EBAD3021C}"/>
                </c:ext>
              </c:extLst>
            </c:dLbl>
            <c:dLbl>
              <c:idx val="5"/>
              <c:layout>
                <c:manualLayout>
                  <c:x val="-0.16245866993898489"/>
                  <c:y val="0.44111350343912803"/>
                </c:manualLayout>
              </c:layout>
              <c:tx>
                <c:rich>
                  <a:bodyPr/>
                  <a:lstStyle/>
                  <a:p>
                    <a:pPr>
                      <a:defRPr sz="1800" b="0" i="1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1800" b="1" i="1" u="sng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5 706,3</a:t>
                    </a:r>
                    <a:endParaRPr lang="en-US" sz="1800" b="0" i="1" u="sng" baseline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  <a:p>
                    <a:pPr>
                      <a:defRPr sz="1800" b="0" i="1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1800" b="0" i="1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(52,4%)</a:t>
                    </a:r>
                    <a:endParaRPr lang="en-US" sz="1800" baseline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solidFill>
                  <a:schemeClr val="accent3">
                    <a:lumMod val="60000"/>
                    <a:lumOff val="40000"/>
                  </a:schemeClr>
                </a:solidFill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316-4807-8D30-BF1EBAD3021C}"/>
                </c:ext>
              </c:extLst>
            </c:dLbl>
            <c:dLbl>
              <c:idx val="6"/>
              <c:layout>
                <c:manualLayout>
                  <c:x val="-2.8694822238129324E-2"/>
                  <c:y val="0.10647750992471673"/>
                </c:manualLayout>
              </c:layout>
              <c:tx>
                <c:rich>
                  <a:bodyPr/>
                  <a:lstStyle/>
                  <a:p>
                    <a:pPr>
                      <a:defRPr sz="1800" b="0" i="1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1800" b="1" i="1" u="sng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5 384,2</a:t>
                    </a:r>
                  </a:p>
                  <a:p>
                    <a:pPr>
                      <a:defRPr sz="1800" b="0" i="1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1800" b="0" i="1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(40,6%)</a:t>
                    </a:r>
                    <a:endParaRPr lang="en-US" sz="1800" baseline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solidFill>
                  <a:schemeClr val="accent3">
                    <a:lumMod val="60000"/>
                    <a:lumOff val="40000"/>
                  </a:schemeClr>
                </a:solidFill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316-4807-8D30-BF1EBAD3021C}"/>
                </c:ext>
              </c:extLst>
            </c:dLbl>
            <c:dLbl>
              <c:idx val="7"/>
              <c:layout>
                <c:manualLayout>
                  <c:x val="1.5528884028652181E-3"/>
                  <c:y val="-7.925848282036841E-3"/>
                </c:manualLayout>
              </c:layout>
              <c:tx>
                <c:rich>
                  <a:bodyPr/>
                  <a:lstStyle/>
                  <a:p>
                    <a:pPr>
                      <a:defRPr sz="1800" b="0" i="1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1800" u="sng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214</a:t>
                    </a:r>
                    <a:r>
                      <a:rPr lang="ru-RU" sz="1800" u="sng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,</a:t>
                    </a:r>
                    <a:r>
                      <a:rPr lang="en-US" sz="1800" u="sng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</a:t>
                    </a:r>
                    <a:endParaRPr lang="ru-RU" sz="1800" u="sng" baseline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  <a:p>
                    <a:pPr>
                      <a:defRPr sz="1800" b="0" i="1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ru-RU" sz="1800" u="sng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(44,2 %)</a:t>
                    </a:r>
                    <a:endParaRPr lang="en-US" sz="1800" u="sng" baseline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solidFill>
                  <a:schemeClr val="accent3">
                    <a:lumMod val="60000"/>
                    <a:lumOff val="40000"/>
                  </a:schemeClr>
                </a:solidFill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316-4807-8D30-BF1EBAD3021C}"/>
                </c:ext>
              </c:extLst>
            </c:dLbl>
            <c:dLbl>
              <c:idx val="8"/>
              <c:layout>
                <c:manualLayout>
                  <c:x val="2.4985535863011454E-3"/>
                  <c:y val="-1.7687089667808124E-2"/>
                </c:manualLayout>
              </c:layout>
              <c:spPr>
                <a:solidFill>
                  <a:schemeClr val="accent3">
                    <a:lumMod val="60000"/>
                    <a:lumOff val="40000"/>
                  </a:schemeClr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800" b="0" i="1" u="none" strike="noStrike" baseline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Arial Cyr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316-4807-8D30-BF1EBAD3021C}"/>
                </c:ext>
              </c:extLst>
            </c:dLbl>
            <c:dLbl>
              <c:idx val="9"/>
              <c:layout>
                <c:manualLayout>
                  <c:xMode val="edge"/>
                  <c:yMode val="edge"/>
                  <c:x val="0.2101593625498008"/>
                  <c:y val="0.29809147005132336"/>
                </c:manualLayout>
              </c:layout>
              <c:spPr>
                <a:solidFill>
                  <a:schemeClr val="accent3">
                    <a:lumMod val="60000"/>
                    <a:lumOff val="40000"/>
                  </a:schemeClr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800" b="0" i="1" u="none" strike="noStrike" baseline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Arial Cyr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316-4807-8D30-BF1EBAD3021C}"/>
                </c:ext>
              </c:extLst>
            </c:dLbl>
            <c:dLbl>
              <c:idx val="10"/>
              <c:layout>
                <c:manualLayout>
                  <c:xMode val="edge"/>
                  <c:yMode val="edge"/>
                  <c:x val="0.22908366533864541"/>
                  <c:y val="0.20998561683418346"/>
                </c:manualLayout>
              </c:layout>
              <c:spPr>
                <a:solidFill>
                  <a:schemeClr val="accent3">
                    <a:lumMod val="60000"/>
                    <a:lumOff val="40000"/>
                  </a:schemeClr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800" b="0" i="1" u="none" strike="noStrike" baseline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Arial Cyr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316-4807-8D30-BF1EBAD3021C}"/>
                </c:ext>
              </c:extLst>
            </c:dLbl>
            <c:dLbl>
              <c:idx val="11"/>
              <c:layout>
                <c:manualLayout>
                  <c:xMode val="edge"/>
                  <c:yMode val="edge"/>
                  <c:x val="0.24302788844621515"/>
                  <c:y val="0.34654968932075031"/>
                </c:manualLayout>
              </c:layout>
              <c:spPr>
                <a:solidFill>
                  <a:schemeClr val="accent3">
                    <a:lumMod val="60000"/>
                    <a:lumOff val="40000"/>
                  </a:schemeClr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800" b="0" i="1" u="none" strike="noStrike" baseline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Arial Cyr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316-4807-8D30-BF1EBAD3021C}"/>
                </c:ext>
              </c:extLst>
            </c:dLbl>
            <c:spPr>
              <a:solidFill>
                <a:schemeClr val="accent3">
                  <a:lumMod val="60000"/>
                  <a:lumOff val="40000"/>
                </a:schemeClr>
              </a:solidFill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0" i="1" u="none" strike="noStrike" baseline="0">
                    <a:solidFill>
                      <a:srgbClr val="000000"/>
                    </a:solidFill>
                    <a:latin typeface="Times New Roman" panose="02020603050405020304" pitchFamily="18" charset="0"/>
                    <a:ea typeface="Arial Cyr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диаграмма!$B$1:$E$1</c:f>
              <c:strCache>
                <c:ptCount val="4"/>
                <c:pt idx="0">
                  <c:v> 2019 г.</c:v>
                </c:pt>
                <c:pt idx="1">
                  <c:v>9 мес. 2020 г.</c:v>
                </c:pt>
                <c:pt idx="2">
                  <c:v>2020 г.</c:v>
                </c:pt>
                <c:pt idx="3">
                  <c:v>9 мес. 2021 г.</c:v>
                </c:pt>
              </c:strCache>
            </c:strRef>
          </c:cat>
          <c:val>
            <c:numRef>
              <c:f>диаграмма!$B$2:$E$2</c:f>
              <c:numCache>
                <c:formatCode>0.0</c:formatCode>
                <c:ptCount val="4"/>
                <c:pt idx="0">
                  <c:v>21414.2</c:v>
                </c:pt>
                <c:pt idx="1">
                  <c:v>15781.7</c:v>
                </c:pt>
                <c:pt idx="2">
                  <c:v>21593.7</c:v>
                </c:pt>
                <c:pt idx="3">
                  <c:v>17186.2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316-4807-8D30-BF1EBAD3021C}"/>
            </c:ext>
          </c:extLst>
        </c:ser>
        <c:ser>
          <c:idx val="1"/>
          <c:order val="1"/>
          <c:tx>
            <c:strRef>
              <c:f>диаграмма!$A$3</c:f>
              <c:strCache>
                <c:ptCount val="1"/>
                <c:pt idx="0">
                  <c:v>дотация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0.54882994313210842"/>
                  <c:y val="-0.10598366870807815"/>
                </c:manualLayout>
              </c:layout>
              <c:tx>
                <c:rich>
                  <a:bodyPr/>
                  <a:lstStyle/>
                  <a:p>
                    <a:pPr>
                      <a:defRPr sz="1800" b="1" i="0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1800" u="sng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31750,6</a:t>
                    </a:r>
                  </a:p>
                  <a:p>
                    <a:pPr>
                      <a:defRPr sz="1800" b="1" i="0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1800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sz="1800" b="0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(</a:t>
                    </a:r>
                    <a:r>
                      <a:rPr lang="en-US" sz="1800" b="0" i="1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56,8%</a:t>
                    </a:r>
                    <a:r>
                      <a:rPr lang="en-US" sz="1800" b="0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)</a:t>
                    </a:r>
                  </a:p>
                </c:rich>
              </c:tx>
              <c:spPr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316-4807-8D30-BF1EBAD3021C}"/>
                </c:ext>
              </c:extLst>
            </c:dLbl>
            <c:dLbl>
              <c:idx val="1"/>
              <c:layout>
                <c:manualLayout>
                  <c:x val="-3.4277637162161232E-4"/>
                  <c:y val="-4.79134791207971E-3"/>
                </c:manualLayout>
              </c:layout>
              <c:tx>
                <c:rich>
                  <a:bodyPr/>
                  <a:lstStyle/>
                  <a:p>
                    <a:pPr>
                      <a:defRPr sz="1800" b="1" i="0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1800" u="sng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22 851,0</a:t>
                    </a:r>
                  </a:p>
                  <a:p>
                    <a:pPr>
                      <a:defRPr sz="1800" b="1" i="0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1800" b="0" i="1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(56,6%)</a:t>
                    </a:r>
                  </a:p>
                </c:rich>
              </c:tx>
              <c:spPr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316-4807-8D30-BF1EBAD3021C}"/>
                </c:ext>
              </c:extLst>
            </c:dLbl>
            <c:dLbl>
              <c:idx val="2"/>
              <c:layout>
                <c:manualLayout>
                  <c:x val="-0.44126727909011376"/>
                  <c:y val="0.12949431321084862"/>
                </c:manualLayout>
              </c:layout>
              <c:tx>
                <c:rich>
                  <a:bodyPr/>
                  <a:lstStyle/>
                  <a:p>
                    <a:pPr>
                      <a:defRPr sz="1800" b="0" i="0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1800" b="1" i="0" u="sng" strike="noStrike" baseline="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24 896,2</a:t>
                    </a:r>
                  </a:p>
                  <a:p>
                    <a:pPr>
                      <a:defRPr sz="1800" b="0" i="0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1800" b="1" i="0" u="none" strike="noStrike" baseline="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sz="1800" b="0" i="1" u="none" strike="noStrike" baseline="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(44,5%)</a:t>
                    </a:r>
                  </a:p>
                </c:rich>
              </c:tx>
              <c:spPr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316-4807-8D30-BF1EBAD3021C}"/>
                </c:ext>
              </c:extLst>
            </c:dLbl>
            <c:dLbl>
              <c:idx val="3"/>
              <c:layout>
                <c:manualLayout>
                  <c:x val="-3.3632823951543259E-3"/>
                  <c:y val="-2.9037765421502408E-3"/>
                </c:manualLayout>
              </c:layout>
              <c:tx>
                <c:rich>
                  <a:bodyPr/>
                  <a:lstStyle/>
                  <a:p>
                    <a:pPr>
                      <a:defRPr sz="1800" b="1" i="0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1800" b="1" i="1" u="sng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26 098,6</a:t>
                    </a:r>
                  </a:p>
                  <a:p>
                    <a:pPr>
                      <a:defRPr sz="1800" b="1" i="0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1800" i="1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sz="1800" b="0" i="1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(56,5%)</a:t>
                    </a:r>
                  </a:p>
                </c:rich>
              </c:tx>
              <c:spPr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316-4807-8D30-BF1EBAD3021C}"/>
                </c:ext>
              </c:extLst>
            </c:dLbl>
            <c:dLbl>
              <c:idx val="4"/>
              <c:layout>
                <c:manualLayout>
                  <c:x val="0.14704760265622535"/>
                  <c:y val="-0.54960772360039656"/>
                </c:manualLayout>
              </c:layout>
              <c:tx>
                <c:rich>
                  <a:bodyPr/>
                  <a:lstStyle/>
                  <a:p>
                    <a:pPr>
                      <a:defRPr sz="1800" b="1" i="0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1800" u="sng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31 750,6</a:t>
                    </a:r>
                  </a:p>
                  <a:p>
                    <a:pPr>
                      <a:defRPr sz="1800" b="1" i="0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1800" b="0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(56,8%)</a:t>
                    </a:r>
                  </a:p>
                </c:rich>
              </c:tx>
              <c:spPr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316-4807-8D30-BF1EBAD3021C}"/>
                </c:ext>
              </c:extLst>
            </c:dLbl>
            <c:dLbl>
              <c:idx val="5"/>
              <c:layout>
                <c:manualLayout>
                  <c:x val="-0.10977018781743191"/>
                  <c:y val="0.64904670112370533"/>
                </c:manualLayout>
              </c:layout>
              <c:tx>
                <c:rich>
                  <a:bodyPr/>
                  <a:lstStyle/>
                  <a:p>
                    <a:pPr>
                      <a:defRPr sz="1800" b="1" i="0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1800" i="1" u="sng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5 057,5</a:t>
                    </a:r>
                    <a:endParaRPr lang="en-US" sz="1800" i="1" baseline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  <a:p>
                    <a:pPr>
                      <a:defRPr sz="1800" b="1" i="0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1800" b="0" i="1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(46,4%</a:t>
                    </a:r>
                    <a:r>
                      <a:rPr lang="en-US" sz="1800" i="1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)</a:t>
                    </a:r>
                  </a:p>
                </c:rich>
              </c:tx>
              <c:spPr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F316-4807-8D30-BF1EBAD3021C}"/>
                </c:ext>
              </c:extLst>
            </c:dLbl>
            <c:dLbl>
              <c:idx val="6"/>
              <c:layout>
                <c:manualLayout>
                  <c:x val="2.8158843780890896E-2"/>
                  <c:y val="0.15278690557381105"/>
                </c:manualLayout>
              </c:layout>
              <c:tx>
                <c:rich>
                  <a:bodyPr/>
                  <a:lstStyle/>
                  <a:p>
                    <a:pPr>
                      <a:defRPr sz="1800" b="1" i="0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1800" u="sng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7 618,6</a:t>
                    </a:r>
                  </a:p>
                  <a:p>
                    <a:pPr>
                      <a:defRPr sz="1800" b="1" i="0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1800" b="0" i="1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(57,4 %)</a:t>
                    </a:r>
                  </a:p>
                </c:rich>
              </c:tx>
              <c:spPr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F316-4807-8D30-BF1EBAD3021C}"/>
                </c:ext>
              </c:extLst>
            </c:dLbl>
            <c:dLbl>
              <c:idx val="7"/>
              <c:layout>
                <c:manualLayout>
                  <c:x val="-2.1628400665608212E-3"/>
                  <c:y val="-9.3400532334640251E-3"/>
                </c:manualLayout>
              </c:layout>
              <c:tx>
                <c:rich>
                  <a:bodyPr/>
                  <a:lstStyle/>
                  <a:p>
                    <a:pPr>
                      <a:defRPr sz="1800" b="1" i="0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1800" u="sng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270</a:t>
                    </a:r>
                    <a:r>
                      <a:rPr lang="ru-RU" sz="1800" u="sng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,3</a:t>
                    </a:r>
                  </a:p>
                  <a:p>
                    <a:pPr>
                      <a:defRPr sz="1800" b="1" i="0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ru-RU" sz="1800" b="0" u="sng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(55,8 %)</a:t>
                    </a:r>
                    <a:endParaRPr lang="en-US" sz="1800" b="0" u="sng" baseline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F316-4807-8D30-BF1EBAD3021C}"/>
                </c:ext>
              </c:extLst>
            </c:dLbl>
            <c:dLbl>
              <c:idx val="8"/>
              <c:layout>
                <c:manualLayout>
                  <c:xMode val="edge"/>
                  <c:yMode val="edge"/>
                  <c:x val="0.19223107569721115"/>
                  <c:y val="0.33039694956427468"/>
                </c:manualLayout>
              </c:layout>
              <c:spPr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800" b="1" i="0" u="none" strike="noStrike" baseline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Arial Cyr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F316-4807-8D30-BF1EBAD3021C}"/>
                </c:ext>
              </c:extLst>
            </c:dLbl>
            <c:dLbl>
              <c:idx val="9"/>
              <c:layout>
                <c:manualLayout>
                  <c:xMode val="edge"/>
                  <c:yMode val="edge"/>
                  <c:x val="0.20816733067729085"/>
                  <c:y val="0.20411189328637414"/>
                </c:manualLayout>
              </c:layout>
              <c:spPr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800" b="1" i="0" u="none" strike="noStrike" baseline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Arial Cyr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F316-4807-8D30-BF1EBAD3021C}"/>
                </c:ext>
              </c:extLst>
            </c:dLbl>
            <c:dLbl>
              <c:idx val="10"/>
              <c:layout>
                <c:manualLayout>
                  <c:x val="5.2700561751048087E-3"/>
                  <c:y val="-2.4489257156808886E-2"/>
                </c:manualLayout>
              </c:layout>
              <c:spPr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800" b="1" i="0" u="none" strike="noStrike" baseline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Arial Cyr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F316-4807-8D30-BF1EBAD3021C}"/>
                </c:ext>
              </c:extLst>
            </c:dLbl>
            <c:dLbl>
              <c:idx val="11"/>
              <c:layout>
                <c:manualLayout>
                  <c:xMode val="edge"/>
                  <c:yMode val="edge"/>
                  <c:x val="0.25199203187250996"/>
                  <c:y val="0.27900186852094305"/>
                </c:manualLayout>
              </c:layout>
              <c:spPr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800" b="1" i="0" u="none" strike="noStrike" baseline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Arial Cyr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F316-4807-8D30-BF1EBAD3021C}"/>
                </c:ext>
              </c:extLst>
            </c:dLbl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Times New Roman" panose="02020603050405020304" pitchFamily="18" charset="0"/>
                    <a:ea typeface="Arial Cyr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диаграмма!$B$1:$E$1</c:f>
              <c:strCache>
                <c:ptCount val="4"/>
                <c:pt idx="0">
                  <c:v> 2019 г.</c:v>
                </c:pt>
                <c:pt idx="1">
                  <c:v>9 мес. 2020 г.</c:v>
                </c:pt>
                <c:pt idx="2">
                  <c:v>2020 г.</c:v>
                </c:pt>
                <c:pt idx="3">
                  <c:v>9 мес. 2021 г.</c:v>
                </c:pt>
              </c:strCache>
            </c:strRef>
          </c:cat>
          <c:val>
            <c:numRef>
              <c:f>диаграмма!$B$3:$E$3</c:f>
              <c:numCache>
                <c:formatCode>0.0</c:formatCode>
                <c:ptCount val="4"/>
                <c:pt idx="0">
                  <c:v>24896.2</c:v>
                </c:pt>
                <c:pt idx="1">
                  <c:v>22851</c:v>
                </c:pt>
                <c:pt idx="2">
                  <c:v>31750.6</c:v>
                </c:pt>
                <c:pt idx="3">
                  <c:v>26098.6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F316-4807-8D30-BF1EBAD302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1325104"/>
        <c:axId val="1"/>
      </c:barChart>
      <c:lineChart>
        <c:grouping val="standard"/>
        <c:varyColors val="0"/>
        <c:ser>
          <c:idx val="2"/>
          <c:order val="2"/>
          <c:tx>
            <c:strRef>
              <c:f>диаграмма!$A$4</c:f>
              <c:strCache>
                <c:ptCount val="1"/>
                <c:pt idx="0">
                  <c:v>темп роста собств. доходов</c:v>
                </c:pt>
              </c:strCache>
            </c:strRef>
          </c:tx>
          <c:spPr>
            <a:ln>
              <a:solidFill>
                <a:srgbClr val="009900"/>
              </a:solidFill>
            </a:ln>
          </c:spPr>
          <c:marker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dLbls>
            <c:dLbl>
              <c:idx val="0"/>
              <c:layout>
                <c:manualLayout>
                  <c:x val="0.65949289151356083"/>
                  <c:y val="-2.2776319626714005E-3"/>
                </c:manualLayout>
              </c:layout>
              <c:tx>
                <c:rich>
                  <a:bodyPr/>
                  <a:lstStyle/>
                  <a:p>
                    <a:r>
                      <a:rPr lang="en-US" sz="1800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108,9%</a:t>
                    </a:r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F316-4807-8D30-BF1EBAD3021C}"/>
                </c:ext>
              </c:extLst>
            </c:dLbl>
            <c:dLbl>
              <c:idx val="1"/>
              <c:layout>
                <c:manualLayout>
                  <c:x val="-0.2499067147856518"/>
                  <c:y val="7.3813939924176147E-2"/>
                </c:manualLayout>
              </c:layout>
              <c:tx>
                <c:rich>
                  <a:bodyPr/>
                  <a:lstStyle/>
                  <a:p>
                    <a:r>
                      <a:rPr lang="en-US" sz="1800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86,6%</a:t>
                    </a:r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F316-4807-8D30-BF1EBAD3021C}"/>
                </c:ext>
              </c:extLst>
            </c:dLbl>
            <c:dLbl>
              <c:idx val="2"/>
              <c:layout>
                <c:manualLayout>
                  <c:x val="-0.2588725940507437"/>
                  <c:y val="3.6602216389617963E-2"/>
                </c:manualLayout>
              </c:layout>
              <c:tx>
                <c:rich>
                  <a:bodyPr/>
                  <a:lstStyle/>
                  <a:p>
                    <a:r>
                      <a:rPr lang="en-US" sz="1800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103,6%</a:t>
                    </a:r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F316-4807-8D30-BF1EBAD3021C}"/>
                </c:ext>
              </c:extLst>
            </c:dLbl>
            <c:dLbl>
              <c:idx val="3"/>
              <c:layout>
                <c:manualLayout>
                  <c:x val="-0.26134569116360468"/>
                  <c:y val="5.5423155438903332E-2"/>
                </c:manualLayout>
              </c:layout>
              <c:tx>
                <c:rich>
                  <a:bodyPr/>
                  <a:lstStyle/>
                  <a:p>
                    <a:pPr>
                      <a:defRPr sz="1800" b="0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en-US" sz="1800" b="0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100,8%</a:t>
                    </a:r>
                  </a:p>
                </c:rich>
              </c:tx>
              <c:spPr>
                <a:solidFill>
                  <a:srgbClr val="CCFFFF"/>
                </a:solidFill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F316-4807-8D30-BF1EBAD3021C}"/>
                </c:ext>
              </c:extLst>
            </c:dLbl>
            <c:dLbl>
              <c:idx val="4"/>
              <c:layout>
                <c:manualLayout>
                  <c:x val="-0.16426396154032658"/>
                  <c:y val="8.8605752247683855E-2"/>
                </c:manualLayout>
              </c:layout>
              <c:tx>
                <c:rich>
                  <a:bodyPr/>
                  <a:lstStyle/>
                  <a:p>
                    <a:r>
                      <a:rPr lang="en-US" sz="2100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86,6%</a:t>
                    </a:r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F316-4807-8D30-BF1EBAD3021C}"/>
                </c:ext>
              </c:extLst>
            </c:dLbl>
            <c:dLbl>
              <c:idx val="5"/>
              <c:layout>
                <c:manualLayout>
                  <c:x val="-0.15657047414527731"/>
                  <c:y val="4.3292525978991261E-2"/>
                </c:manualLayout>
              </c:layout>
              <c:tx>
                <c:rich>
                  <a:bodyPr/>
                  <a:lstStyle/>
                  <a:p>
                    <a:r>
                      <a:rPr lang="en-US" sz="2100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94,3%</a:t>
                    </a:r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F316-4807-8D30-BF1EBAD3021C}"/>
                </c:ext>
              </c:extLst>
            </c:dLbl>
            <c:dLbl>
              <c:idx val="6"/>
              <c:layout>
                <c:manualLayout>
                  <c:x val="1.5915056072536387E-3"/>
                  <c:y val="5.0299009688928465E-3"/>
                </c:manualLayout>
              </c:layout>
              <c:tx>
                <c:rich>
                  <a:bodyPr/>
                  <a:lstStyle/>
                  <a:p>
                    <a:r>
                      <a:rPr lang="en-US" sz="2100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94,4%</a:t>
                    </a:r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F316-4807-8D30-BF1EBAD3021C}"/>
                </c:ext>
              </c:extLst>
            </c:dLbl>
            <c:spPr>
              <a:solidFill>
                <a:srgbClr val="CCFFFF"/>
              </a:solidFill>
            </c:spPr>
            <c:txPr>
              <a:bodyPr/>
              <a:lstStyle/>
              <a:p>
                <a:pPr>
                  <a:defRPr sz="1800" baseline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диаграмма!$B$1:$E$1</c:f>
              <c:strCache>
                <c:ptCount val="4"/>
                <c:pt idx="0">
                  <c:v> 2019 г.</c:v>
                </c:pt>
                <c:pt idx="1">
                  <c:v>9 мес. 2020 г.</c:v>
                </c:pt>
                <c:pt idx="2">
                  <c:v>2020 г.</c:v>
                </c:pt>
                <c:pt idx="3">
                  <c:v>9 мес. 2021 г.</c:v>
                </c:pt>
              </c:strCache>
            </c:strRef>
          </c:cat>
          <c:val>
            <c:numRef>
              <c:f>диаграмма!$B$4:$E$4</c:f>
              <c:numCache>
                <c:formatCode>0.0</c:formatCode>
                <c:ptCount val="4"/>
                <c:pt idx="0">
                  <c:v>8660</c:v>
                </c:pt>
                <c:pt idx="1">
                  <c:v>10358.200000000001</c:v>
                </c:pt>
                <c:pt idx="2">
                  <c:v>10083.822883880788</c:v>
                </c:pt>
                <c:pt idx="3">
                  <c:v>10890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1-F316-4807-8D30-BF1EBAD3021C}"/>
            </c:ext>
          </c:extLst>
        </c:ser>
        <c:ser>
          <c:idx val="3"/>
          <c:order val="3"/>
          <c:tx>
            <c:strRef>
              <c:f>диаграмма!$A$5</c:f>
              <c:strCache>
                <c:ptCount val="1"/>
                <c:pt idx="0">
                  <c:v>темп роста дотации</c:v>
                </c:pt>
              </c:strCache>
            </c:strRef>
          </c:tx>
          <c:spPr>
            <a:ln cmpd="sng">
              <a:solidFill>
                <a:srgbClr val="FF0000"/>
              </a:solidFill>
            </a:ln>
          </c:spPr>
          <c:marker>
            <c:spPr>
              <a:solidFill>
                <a:schemeClr val="tx1">
                  <a:alpha val="86000"/>
                </a:schemeClr>
              </a:solidFill>
              <a:ln w="12700">
                <a:solidFill>
                  <a:srgbClr val="FF0000"/>
                </a:solidFill>
              </a:ln>
            </c:spPr>
          </c:marker>
          <c:dLbls>
            <c:dLbl>
              <c:idx val="0"/>
              <c:layout>
                <c:manualLayout>
                  <c:x val="-2.5289479440070005E-2"/>
                  <c:y val="-3.8426071741032373E-2"/>
                </c:manualLayout>
              </c:layout>
              <c:tx>
                <c:rich>
                  <a:bodyPr/>
                  <a:lstStyle/>
                  <a:p>
                    <a:r>
                      <a:rPr lang="en-US" sz="1800" baseline="0"/>
                      <a:t>129,6%</a:t>
                    </a:r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F316-4807-8D30-BF1EBAD3021C}"/>
                </c:ext>
              </c:extLst>
            </c:dLbl>
            <c:dLbl>
              <c:idx val="1"/>
              <c:layout>
                <c:manualLayout>
                  <c:x val="-4.8705762854630063E-3"/>
                  <c:y val="-3.3252711746339765E-2"/>
                </c:manualLayout>
              </c:layout>
              <c:tx>
                <c:rich>
                  <a:bodyPr/>
                  <a:lstStyle/>
                  <a:p>
                    <a:r>
                      <a:rPr lang="en-US" sz="1800" baseline="0"/>
                      <a:t>106,9%</a:t>
                    </a:r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F316-4807-8D30-BF1EBAD3021C}"/>
                </c:ext>
              </c:extLst>
            </c:dLbl>
            <c:dLbl>
              <c:idx val="2"/>
              <c:layout>
                <c:manualLayout>
                  <c:x val="-7.7128171478565181E-3"/>
                  <c:y val="-4.4138378536016397E-2"/>
                </c:manualLayout>
              </c:layout>
              <c:tx>
                <c:rich>
                  <a:bodyPr/>
                  <a:lstStyle/>
                  <a:p>
                    <a:r>
                      <a:rPr lang="en-US" sz="1800" baseline="0"/>
                      <a:t>127,5%</a:t>
                    </a:r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F316-4807-8D30-BF1EBAD3021C}"/>
                </c:ext>
              </c:extLst>
            </c:dLbl>
            <c:dLbl>
              <c:idx val="3"/>
              <c:layout>
                <c:manualLayout>
                  <c:x val="-1.901137357830373E-3"/>
                  <c:y val="-4.6660250801983084E-2"/>
                </c:manualLayout>
              </c:layout>
              <c:tx>
                <c:rich>
                  <a:bodyPr/>
                  <a:lstStyle/>
                  <a:p>
                    <a:r>
                      <a:rPr lang="en-US" sz="1800" baseline="0"/>
                      <a:t>114,2%</a:t>
                    </a:r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F316-4807-8D30-BF1EBAD3021C}"/>
                </c:ext>
              </c:extLst>
            </c:dLbl>
            <c:dLbl>
              <c:idx val="4"/>
              <c:layout>
                <c:manualLayout>
                  <c:x val="-0.14478900519948668"/>
                  <c:y val="-8.632939062790812E-2"/>
                </c:manualLayout>
              </c:layout>
              <c:tx>
                <c:rich>
                  <a:bodyPr/>
                  <a:lstStyle/>
                  <a:p>
                    <a:r>
                      <a:rPr lang="en-US" sz="2100" baseline="0"/>
                      <a:t>129,6%</a:t>
                    </a:r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F316-4807-8D30-BF1EBAD3021C}"/>
                </c:ext>
              </c:extLst>
            </c:dLbl>
            <c:dLbl>
              <c:idx val="5"/>
              <c:layout>
                <c:manualLayout>
                  <c:x val="-8.171933053822817E-3"/>
                  <c:y val="-2.9880198447747731E-2"/>
                </c:manualLayout>
              </c:layout>
              <c:tx>
                <c:rich>
                  <a:bodyPr/>
                  <a:lstStyle/>
                  <a:p>
                    <a:r>
                      <a:rPr lang="en-US" sz="2100" baseline="0"/>
                      <a:t>127,5%</a:t>
                    </a:r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F316-4807-8D30-BF1EBAD3021C}"/>
                </c:ext>
              </c:extLst>
            </c:dLbl>
            <c:dLbl>
              <c:idx val="6"/>
              <c:layout>
                <c:manualLayout>
                  <c:x val="3.3689879674131643E-3"/>
                  <c:y val="-2.8192301839149132E-2"/>
                </c:manualLayout>
              </c:layout>
              <c:tx>
                <c:rich>
                  <a:bodyPr/>
                  <a:lstStyle/>
                  <a:p>
                    <a:r>
                      <a:rPr lang="en-US" sz="2100" baseline="0"/>
                      <a:t>150,6%</a:t>
                    </a:r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F316-4807-8D30-BF1EBAD3021C}"/>
                </c:ext>
              </c:extLst>
            </c:dLbl>
            <c:spPr>
              <a:solidFill>
                <a:srgbClr val="FFCCCC"/>
              </a:solidFill>
            </c:spPr>
            <c:txPr>
              <a:bodyPr/>
              <a:lstStyle/>
              <a:p>
                <a:pPr>
                  <a:defRPr sz="1800" baseline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диаграмма!$B$1:$E$1</c:f>
              <c:strCache>
                <c:ptCount val="4"/>
                <c:pt idx="0">
                  <c:v> 2019 г.</c:v>
                </c:pt>
                <c:pt idx="1">
                  <c:v>9 мес. 2020 г.</c:v>
                </c:pt>
                <c:pt idx="2">
                  <c:v>2020 г.</c:v>
                </c:pt>
                <c:pt idx="3">
                  <c:v>9 мес. 2021 г.</c:v>
                </c:pt>
              </c:strCache>
            </c:strRef>
          </c:cat>
          <c:val>
            <c:numRef>
              <c:f>диаграмма!$B$5:$E$5</c:f>
              <c:numCache>
                <c:formatCode>0.0</c:formatCode>
                <c:ptCount val="4"/>
                <c:pt idx="0">
                  <c:v>12960</c:v>
                </c:pt>
                <c:pt idx="1">
                  <c:v>10686.8</c:v>
                </c:pt>
                <c:pt idx="2">
                  <c:v>12753.191250070291</c:v>
                </c:pt>
                <c:pt idx="3">
                  <c:v>11420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9-F316-4807-8D30-BF1EBAD302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1325104"/>
        <c:axId val="1"/>
      </c:lineChart>
      <c:catAx>
        <c:axId val="461325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90000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r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en-US"/>
          </a:p>
        </c:txPr>
        <c:crossAx val="461325104"/>
        <c:crosses val="max"/>
        <c:crossBetween val="between"/>
      </c:valAx>
      <c:spPr>
        <a:noFill/>
        <a:ln w="12700">
          <a:solidFill>
            <a:sysClr val="windowText" lastClr="000000"/>
          </a:solidFill>
          <a:prstDash val="solid"/>
        </a:ln>
      </c:spPr>
    </c:plotArea>
    <c:legend>
      <c:legendPos val="r"/>
      <c:legendEntry>
        <c:idx val="0"/>
        <c:txPr>
          <a:bodyPr/>
          <a:lstStyle/>
          <a:p>
            <a:pPr>
              <a:defRPr sz="1600" b="1" i="1" u="none" strike="noStrike" baseline="0">
                <a:solidFill>
                  <a:schemeClr val="tx1"/>
                </a:solidFill>
                <a:latin typeface="Times New Roman" panose="02020603050405020304" pitchFamily="18" charset="0"/>
                <a:ea typeface="Arial Cyr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600" b="1" i="1" u="none" strike="noStrike" baseline="0">
                <a:solidFill>
                  <a:schemeClr val="tx1"/>
                </a:solidFill>
                <a:latin typeface="Times New Roman" panose="02020603050405020304" pitchFamily="18" charset="0"/>
                <a:ea typeface="Arial Cyr"/>
                <a:cs typeface="Times New Roman" panose="02020603050405020304" pitchFamily="18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1.0406933508311461E-2"/>
          <c:y val="0.90054272382618827"/>
          <c:w val="0.96050415573053372"/>
          <c:h val="6.686614173228346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600" b="1" i="1" u="none" strike="noStrike" baseline="0">
              <a:solidFill>
                <a:schemeClr val="tx1"/>
              </a:solidFill>
              <a:latin typeface="Times New Roman" panose="02020603050405020304" pitchFamily="18" charset="0"/>
              <a:ea typeface="Arial Cyr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en-US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8415021419965411E-2"/>
          <c:y val="0.14567082623444"/>
          <c:w val="0.83733431758530175"/>
          <c:h val="0.8319202391367746"/>
        </c:manualLayout>
      </c:layout>
      <c:ofPieChart>
        <c:ofPieType val="bar"/>
        <c:varyColors val="1"/>
        <c:ser>
          <c:idx val="0"/>
          <c:order val="0"/>
          <c:dLbls>
            <c:dLbl>
              <c:idx val="2"/>
              <c:layout>
                <c:manualLayout>
                  <c:x val="1.8457349081364822E-2"/>
                  <c:y val="5.3893263342082241E-4"/>
                </c:manualLayout>
              </c:layout>
              <c:tx>
                <c:rich>
                  <a:bodyPr/>
                  <a:lstStyle/>
                  <a:p>
                    <a:pPr>
                      <a:defRPr sz="1445" b="1" i="0" baseline="0">
                        <a:solidFill>
                          <a:srgbClr val="002060"/>
                        </a:solidFill>
                      </a:defRPr>
                    </a:pPr>
                    <a:r>
                      <a:rPr lang="ru-RU" sz="1445" b="1" i="0" baseline="0" dirty="0">
                        <a:solidFill>
                          <a:srgbClr val="002060"/>
                        </a:solidFill>
                      </a:rPr>
                      <a:t>Неналоговые </a:t>
                    </a:r>
                  </a:p>
                  <a:p>
                    <a:pPr>
                      <a:defRPr sz="1445" b="1" i="0" baseline="0">
                        <a:solidFill>
                          <a:srgbClr val="002060"/>
                        </a:solidFill>
                      </a:defRPr>
                    </a:pPr>
                    <a:r>
                      <a:rPr lang="ru-RU" sz="1445" b="1" i="0" baseline="0" dirty="0">
                        <a:solidFill>
                          <a:srgbClr val="002060"/>
                        </a:solidFill>
                      </a:rPr>
                      <a:t>доходы – 1 862,9</a:t>
                    </a:r>
                  </a:p>
                  <a:p>
                    <a:pPr>
                      <a:defRPr sz="1445" b="1" i="0" baseline="0">
                        <a:solidFill>
                          <a:srgbClr val="002060"/>
                        </a:solidFill>
                      </a:defRPr>
                    </a:pPr>
                    <a:r>
                      <a:rPr lang="ru-RU" sz="1445" b="1" i="0" baseline="0" dirty="0">
                        <a:solidFill>
                          <a:srgbClr val="002060"/>
                        </a:solidFill>
                      </a:rPr>
                      <a:t>(4,0 % и 10,8 %)</a:t>
                    </a:r>
                    <a:endParaRPr lang="ru-RU" dirty="0">
                      <a:solidFill>
                        <a:srgbClr val="00206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616666666666666"/>
                      <c:h val="0.1035555555555555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E836-4E9E-9C5F-522D79EC605F}"/>
                </c:ext>
              </c:extLst>
            </c:dLbl>
            <c:dLbl>
              <c:idx val="3"/>
              <c:layout>
                <c:manualLayout>
                  <c:x val="4.4457567804024505E-3"/>
                  <c:y val="0.110331583552056"/>
                </c:manualLayout>
              </c:layout>
              <c:tx>
                <c:rich>
                  <a:bodyPr/>
                  <a:lstStyle/>
                  <a:p>
                    <a:pPr>
                      <a:defRPr sz="1445" b="1" i="0" baseline="0">
                        <a:solidFill>
                          <a:srgbClr val="002060"/>
                        </a:solidFill>
                      </a:defRPr>
                    </a:pPr>
                    <a:r>
                      <a:rPr lang="ru-RU" sz="1445" b="1" i="0" baseline="0" dirty="0">
                        <a:solidFill>
                          <a:srgbClr val="002060"/>
                        </a:solidFill>
                      </a:rPr>
                      <a:t>Дотации -</a:t>
                    </a:r>
                  </a:p>
                  <a:p>
                    <a:pPr>
                      <a:defRPr sz="1445" b="1" i="0" baseline="0">
                        <a:solidFill>
                          <a:srgbClr val="002060"/>
                        </a:solidFill>
                      </a:defRPr>
                    </a:pPr>
                    <a:r>
                      <a:rPr lang="ru-RU" sz="1445" b="1" i="0" baseline="0" dirty="0">
                        <a:solidFill>
                          <a:srgbClr val="002060"/>
                        </a:solidFill>
                      </a:rPr>
                      <a:t>26 098,6 (56,5 %)</a:t>
                    </a:r>
                    <a:endParaRPr lang="ru-RU" dirty="0">
                      <a:solidFill>
                        <a:srgbClr val="00206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836-4E9E-9C5F-522D79EC605F}"/>
                </c:ext>
              </c:extLst>
            </c:dLbl>
            <c:dLbl>
              <c:idx val="4"/>
              <c:layout>
                <c:manualLayout>
                  <c:x val="-0.24546177364407065"/>
                  <c:y val="3.8702682997958607E-2"/>
                </c:manualLayout>
              </c:layout>
              <c:tx>
                <c:rich>
                  <a:bodyPr/>
                  <a:lstStyle/>
                  <a:p>
                    <a:pPr>
                      <a:defRPr sz="1445" b="1" i="0" baseline="0">
                        <a:solidFill>
                          <a:srgbClr val="002060"/>
                        </a:solidFill>
                      </a:defRPr>
                    </a:pPr>
                    <a:r>
                      <a:rPr lang="ru-RU" sz="1445" b="1" i="0" baseline="0" dirty="0">
                        <a:solidFill>
                          <a:srgbClr val="002060"/>
                        </a:solidFill>
                      </a:rPr>
                      <a:t>Иные безвозмездные поступления - </a:t>
                    </a:r>
                  </a:p>
                  <a:p>
                    <a:pPr>
                      <a:defRPr sz="1445" b="1" i="0" baseline="0">
                        <a:solidFill>
                          <a:srgbClr val="002060"/>
                        </a:solidFill>
                      </a:defRPr>
                    </a:pPr>
                    <a:r>
                      <a:rPr lang="ru-RU" sz="1445" b="1" i="0" baseline="0" dirty="0">
                        <a:solidFill>
                          <a:srgbClr val="002060"/>
                        </a:solidFill>
                      </a:rPr>
                      <a:t>2 936,8 (6,3 %)</a:t>
                    </a:r>
                    <a:endParaRPr lang="ru-RU" dirty="0">
                      <a:solidFill>
                        <a:srgbClr val="00206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836-4E9E-9C5F-522D79EC605F}"/>
                </c:ext>
              </c:extLst>
            </c:dLbl>
            <c:dLbl>
              <c:idx val="6"/>
              <c:layout>
                <c:manualLayout>
                  <c:x val="-8.0088254593175756E-2"/>
                  <c:y val="-3.8052639253426654E-2"/>
                </c:manualLayout>
              </c:layout>
              <c:tx>
                <c:rich>
                  <a:bodyPr/>
                  <a:lstStyle/>
                  <a:p>
                    <a:pPr>
                      <a:defRPr sz="1200" b="1" i="0" baseline="0">
                        <a:solidFill>
                          <a:srgbClr val="002060"/>
                        </a:solidFill>
                      </a:defRPr>
                    </a:pPr>
                    <a:r>
                      <a:rPr lang="ru-RU" sz="1200" b="1" i="0" baseline="0" dirty="0">
                        <a:solidFill>
                          <a:srgbClr val="002060"/>
                        </a:solidFill>
                      </a:rPr>
                      <a:t>Подоходный налог с физ. лиц – 7 749,3</a:t>
                    </a:r>
                  </a:p>
                  <a:p>
                    <a:pPr>
                      <a:defRPr sz="1200" b="1" i="0" baseline="0">
                        <a:solidFill>
                          <a:srgbClr val="002060"/>
                        </a:solidFill>
                      </a:defRPr>
                    </a:pPr>
                    <a:r>
                      <a:rPr lang="ru-RU" sz="1200" b="1" i="0" baseline="0" dirty="0">
                        <a:solidFill>
                          <a:srgbClr val="002060"/>
                        </a:solidFill>
                      </a:rPr>
                      <a:t>16,8 % в объеме доходов, 45,1 % в объеме собств. доходов)</a:t>
                    </a:r>
                    <a:endParaRPr lang="ru-RU" sz="1200" dirty="0">
                      <a:solidFill>
                        <a:srgbClr val="002060"/>
                      </a:solidFill>
                    </a:endParaRP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836-4E9E-9C5F-522D79EC605F}"/>
                </c:ext>
              </c:extLst>
            </c:dLbl>
            <c:dLbl>
              <c:idx val="7"/>
              <c:layout>
                <c:manualLayout>
                  <c:x val="-8.2980168013215491E-2"/>
                  <c:y val="-2.0370370370370372E-2"/>
                </c:manualLayout>
              </c:layout>
              <c:tx>
                <c:rich>
                  <a:bodyPr/>
                  <a:lstStyle/>
                  <a:p>
                    <a:pPr>
                      <a:defRPr sz="1200" b="1" i="0" baseline="0">
                        <a:solidFill>
                          <a:srgbClr val="002060"/>
                        </a:solidFill>
                      </a:defRPr>
                    </a:pPr>
                    <a:r>
                      <a:rPr lang="ru-RU" sz="1200" b="1" i="0" baseline="0" dirty="0">
                        <a:solidFill>
                          <a:srgbClr val="002060"/>
                        </a:solidFill>
                      </a:rPr>
                      <a:t>Земельный налог – </a:t>
                    </a:r>
                  </a:p>
                  <a:p>
                    <a:pPr>
                      <a:defRPr sz="1200" b="1" i="0" baseline="0">
                        <a:solidFill>
                          <a:srgbClr val="002060"/>
                        </a:solidFill>
                      </a:defRPr>
                    </a:pPr>
                    <a:r>
                      <a:rPr lang="ru-RU" sz="1200" b="1" i="0" baseline="0" dirty="0">
                        <a:solidFill>
                          <a:srgbClr val="002060"/>
                        </a:solidFill>
                      </a:rPr>
                      <a:t>476,6 (1,0% и 2,8 %)</a:t>
                    </a:r>
                    <a:endParaRPr lang="ru-RU" sz="1200" dirty="0">
                      <a:solidFill>
                        <a:srgbClr val="002060"/>
                      </a:solidFill>
                    </a:endParaRP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284022309711286"/>
                      <c:h val="6.351851851851851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E836-4E9E-9C5F-522D79EC605F}"/>
                </c:ext>
              </c:extLst>
            </c:dLbl>
            <c:dLbl>
              <c:idx val="8"/>
              <c:layout>
                <c:manualLayout>
                  <c:x val="-8.2525535870516184E-2"/>
                  <c:y val="1.7682123067949827E-2"/>
                </c:manualLayout>
              </c:layout>
              <c:tx>
                <c:rich>
                  <a:bodyPr/>
                  <a:lstStyle/>
                  <a:p>
                    <a:pPr>
                      <a:defRPr sz="1200" b="1" i="0" baseline="0">
                        <a:solidFill>
                          <a:srgbClr val="002060"/>
                        </a:solidFill>
                      </a:defRPr>
                    </a:pPr>
                    <a:endParaRPr lang="ru-RU" sz="1200" b="1" i="0" baseline="0" dirty="0">
                      <a:solidFill>
                        <a:srgbClr val="002060"/>
                      </a:solidFill>
                    </a:endParaRPr>
                  </a:p>
                  <a:p>
                    <a:pPr>
                      <a:defRPr sz="1200" b="1" i="0" baseline="0">
                        <a:solidFill>
                          <a:srgbClr val="002060"/>
                        </a:solidFill>
                      </a:defRPr>
                    </a:pPr>
                    <a:r>
                      <a:rPr lang="ru-RU" sz="1200" b="1" i="0" baseline="0" dirty="0">
                        <a:solidFill>
                          <a:srgbClr val="002060"/>
                        </a:solidFill>
                      </a:rPr>
                      <a:t>Налог на недвижимость – 1 660,5 (3,6 % и 9,7 %)</a:t>
                    </a:r>
                    <a:endParaRPr lang="ru-RU" sz="1200" dirty="0">
                      <a:solidFill>
                        <a:srgbClr val="002060"/>
                      </a:solidFill>
                    </a:endParaRP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038199912510937"/>
                      <c:h val="0.1165740740740740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836-4E9E-9C5F-522D79EC605F}"/>
                </c:ext>
              </c:extLst>
            </c:dLbl>
            <c:dLbl>
              <c:idx val="9"/>
              <c:layout>
                <c:manualLayout>
                  <c:x val="-8.5052387800851059E-2"/>
                  <c:y val="1.3799285505978415E-2"/>
                </c:manualLayout>
              </c:layout>
              <c:tx>
                <c:rich>
                  <a:bodyPr/>
                  <a:lstStyle/>
                  <a:p>
                    <a:pPr>
                      <a:defRPr sz="1200" b="1" i="0" baseline="0">
                        <a:solidFill>
                          <a:srgbClr val="002060"/>
                        </a:solidFill>
                      </a:defRPr>
                    </a:pPr>
                    <a:r>
                      <a:rPr lang="ru-RU" sz="1200" b="1" i="0" baseline="0" dirty="0">
                        <a:solidFill>
                          <a:srgbClr val="002060"/>
                        </a:solidFill>
                      </a:rPr>
                      <a:t>НДС -</a:t>
                    </a:r>
                  </a:p>
                  <a:p>
                    <a:pPr>
                      <a:defRPr sz="1200" b="1" i="0" baseline="0">
                        <a:solidFill>
                          <a:srgbClr val="002060"/>
                        </a:solidFill>
                      </a:defRPr>
                    </a:pPr>
                    <a:r>
                      <a:rPr lang="ru-RU" sz="1200" b="1" i="0" baseline="0" dirty="0">
                        <a:solidFill>
                          <a:srgbClr val="002060"/>
                        </a:solidFill>
                      </a:rPr>
                      <a:t> 3 610,8 (7,8 % и 21 %)</a:t>
                    </a:r>
                    <a:endParaRPr lang="ru-RU" sz="1200" dirty="0">
                      <a:solidFill>
                        <a:srgbClr val="002060"/>
                      </a:solidFill>
                    </a:endParaRP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632384947900313"/>
                      <c:h val="7.09259259259259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E836-4E9E-9C5F-522D79EC605F}"/>
                </c:ext>
              </c:extLst>
            </c:dLbl>
            <c:dLbl>
              <c:idx val="10"/>
              <c:layout>
                <c:manualLayout>
                  <c:x val="-0.21998965929532407"/>
                  <c:y val="-5.1007535348404033E-3"/>
                </c:manualLayout>
              </c:layout>
              <c:tx>
                <c:rich>
                  <a:bodyPr/>
                  <a:lstStyle/>
                  <a:p>
                    <a:pPr>
                      <a:defRPr sz="1445" b="1" i="0" baseline="0">
                        <a:solidFill>
                          <a:srgbClr val="002060"/>
                        </a:solidFill>
                      </a:defRPr>
                    </a:pPr>
                    <a:r>
                      <a:rPr lang="ru-RU" sz="1445" b="1" i="0" baseline="0" dirty="0">
                        <a:solidFill>
                          <a:srgbClr val="002060"/>
                        </a:solidFill>
                      </a:rPr>
                      <a:t>Налоговые доходы -</a:t>
                    </a:r>
                  </a:p>
                  <a:p>
                    <a:pPr>
                      <a:defRPr sz="1445" b="1" i="0" baseline="0">
                        <a:solidFill>
                          <a:srgbClr val="002060"/>
                        </a:solidFill>
                      </a:defRPr>
                    </a:pPr>
                    <a:r>
                      <a:rPr lang="ru-RU" sz="1445" b="1" i="0" baseline="0" dirty="0">
                        <a:solidFill>
                          <a:srgbClr val="002060"/>
                        </a:solidFill>
                      </a:rPr>
                      <a:t>15 323,3</a:t>
                    </a:r>
                  </a:p>
                  <a:p>
                    <a:pPr>
                      <a:defRPr sz="1445" b="1" i="0" baseline="0">
                        <a:solidFill>
                          <a:srgbClr val="002060"/>
                        </a:solidFill>
                      </a:defRPr>
                    </a:pPr>
                    <a:r>
                      <a:rPr lang="ru-RU" sz="1445" b="1" i="0" baseline="0" dirty="0">
                        <a:solidFill>
                          <a:srgbClr val="002060"/>
                        </a:solidFill>
                      </a:rPr>
                      <a:t>(33,2 % и 89,2 %)</a:t>
                    </a:r>
                    <a:endParaRPr lang="ru-RU" dirty="0">
                      <a:solidFill>
                        <a:srgbClr val="00206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836-4E9E-9C5F-522D79EC605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45" b="1" i="0" baseline="0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'[Диаграмма вторичная.xlsx]Лист1'!$A$8:$A$15</c:f>
              <c:strCache>
                <c:ptCount val="8"/>
                <c:pt idx="0">
                  <c:v>Неналоговые доходы</c:v>
                </c:pt>
                <c:pt idx="1">
                  <c:v>Дотации</c:v>
                </c:pt>
                <c:pt idx="2">
                  <c:v>Иные безвозмездные поступления</c:v>
                </c:pt>
                <c:pt idx="3">
                  <c:v>Налоговые доходы</c:v>
                </c:pt>
                <c:pt idx="4">
                  <c:v>подоходный налог с физических лиц</c:v>
                </c:pt>
                <c:pt idx="5">
                  <c:v>земельный налог</c:v>
                </c:pt>
                <c:pt idx="6">
                  <c:v>Налог на недвижимость</c:v>
                </c:pt>
                <c:pt idx="7">
                  <c:v>НДС</c:v>
                </c:pt>
              </c:strCache>
            </c:strRef>
          </c:cat>
          <c:val>
            <c:numRef>
              <c:f>'[Диаграмма вторичная.xlsx]Лист1'!$B$6:$B$15</c:f>
              <c:numCache>
                <c:formatCode>General</c:formatCode>
                <c:ptCount val="10"/>
                <c:pt idx="2">
                  <c:v>2232.6999999999998</c:v>
                </c:pt>
                <c:pt idx="3">
                  <c:v>24896.2</c:v>
                </c:pt>
                <c:pt idx="4">
                  <c:v>9580.9</c:v>
                </c:pt>
                <c:pt idx="6">
                  <c:v>8571.7819999999992</c:v>
                </c:pt>
                <c:pt idx="7">
                  <c:v>661.79600000000005</c:v>
                </c:pt>
                <c:pt idx="8">
                  <c:v>2621.9639999999999</c:v>
                </c:pt>
                <c:pt idx="9">
                  <c:v>4043.6959999999999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836-4E9E-9C5F-522D79EC60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/>
      </c:ofPieChart>
    </c:plotArea>
    <c:plotVisOnly val="1"/>
    <c:dispBlanksAs val="gap"/>
    <c:showDLblsOverMax val="0"/>
  </c:chart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i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 района по расходам </a:t>
            </a:r>
            <a:endParaRPr lang="en-US" sz="2400" b="1" i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i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9 месяцев 2021 года, тыс. рублей </a:t>
            </a:r>
            <a:endParaRPr lang="en-US" sz="2400" b="1" i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i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(всего 46 854,1), </a:t>
            </a:r>
            <a:r>
              <a:rPr lang="ru-RU" sz="2400" b="1" i="1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уд.вес</a:t>
            </a:r>
            <a:r>
              <a:rPr lang="ru-RU" sz="2400" b="1" i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400" b="1" i="1" baseline="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%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c:rich>
      </c:tx>
      <c:layout>
        <c:manualLayout>
          <c:xMode val="edge"/>
          <c:yMode val="edge"/>
          <c:x val="0.11574507032774749"/>
          <c:y val="1.9537121813261716E-2"/>
        </c:manualLayout>
      </c:layout>
      <c:overlay val="0"/>
      <c:spPr>
        <a:noFill/>
        <a:ln w="25400">
          <a:noFill/>
        </a:ln>
      </c:spPr>
    </c:title>
    <c:autoTitleDeleted val="0"/>
    <c:view3D>
      <c:rotX val="30"/>
      <c:rotY val="2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7125553536577163"/>
          <c:y val="0.36750513743921542"/>
          <c:w val="0.39295026583215559"/>
          <c:h val="0.49721438889906205"/>
        </c:manualLayout>
      </c:layout>
      <c:pie3DChart>
        <c:varyColors val="1"/>
        <c:ser>
          <c:idx val="0"/>
          <c:order val="0"/>
          <c:spPr>
            <a:effectLst/>
            <a:scene3d>
              <a:camera prst="orthographicFront"/>
              <a:lightRig rig="threePt" dir="t"/>
            </a:scene3d>
            <a:sp3d prstMaterial="plastic">
              <a:bevelT prst="slope"/>
            </a:sp3d>
          </c:spPr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plastic">
                <a:bevelT prst="slope"/>
              </a:sp3d>
            </c:spPr>
            <c:extLst>
              <c:ext xmlns:c16="http://schemas.microsoft.com/office/drawing/2014/chart" uri="{C3380CC4-5D6E-409C-BE32-E72D297353CC}">
                <c16:uniqueId val="{00000001-2015-4780-9269-43DAFC15597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plastic">
                <a:bevelT prst="slope"/>
              </a:sp3d>
            </c:spPr>
            <c:extLst>
              <c:ext xmlns:c16="http://schemas.microsoft.com/office/drawing/2014/chart" uri="{C3380CC4-5D6E-409C-BE32-E72D297353CC}">
                <c16:uniqueId val="{00000003-2015-4780-9269-43DAFC15597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plastic">
                <a:bevelT prst="slope"/>
              </a:sp3d>
            </c:spPr>
            <c:extLst>
              <c:ext xmlns:c16="http://schemas.microsoft.com/office/drawing/2014/chart" uri="{C3380CC4-5D6E-409C-BE32-E72D297353CC}">
                <c16:uniqueId val="{00000005-2015-4780-9269-43DAFC15597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plastic">
                <a:bevelT prst="slope"/>
              </a:sp3d>
            </c:spPr>
            <c:extLst>
              <c:ext xmlns:c16="http://schemas.microsoft.com/office/drawing/2014/chart" uri="{C3380CC4-5D6E-409C-BE32-E72D297353CC}">
                <c16:uniqueId val="{00000007-2015-4780-9269-43DAFC15597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plastic">
                <a:bevelT prst="slope"/>
              </a:sp3d>
            </c:spPr>
            <c:extLst>
              <c:ext xmlns:c16="http://schemas.microsoft.com/office/drawing/2014/chart" uri="{C3380CC4-5D6E-409C-BE32-E72D297353CC}">
                <c16:uniqueId val="{00000009-2015-4780-9269-43DAFC15597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plastic">
                <a:bevelT prst="slope"/>
              </a:sp3d>
            </c:spPr>
            <c:extLst>
              <c:ext xmlns:c16="http://schemas.microsoft.com/office/drawing/2014/chart" uri="{C3380CC4-5D6E-409C-BE32-E72D297353CC}">
                <c16:uniqueId val="{0000000B-2015-4780-9269-43DAFC15597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plastic">
                <a:bevelT prst="slope"/>
              </a:sp3d>
            </c:spPr>
            <c:extLst>
              <c:ext xmlns:c16="http://schemas.microsoft.com/office/drawing/2014/chart" uri="{C3380CC4-5D6E-409C-BE32-E72D297353CC}">
                <c16:uniqueId val="{0000000D-2015-4780-9269-43DAFC15597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plastic">
                <a:bevelT prst="slope"/>
              </a:sp3d>
            </c:spPr>
            <c:extLst>
              <c:ext xmlns:c16="http://schemas.microsoft.com/office/drawing/2014/chart" uri="{C3380CC4-5D6E-409C-BE32-E72D297353CC}">
                <c16:uniqueId val="{0000000F-2015-4780-9269-43DAFC155974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plastic">
                <a:bevelT prst="slope"/>
              </a:sp3d>
            </c:spPr>
            <c:extLst>
              <c:ext xmlns:c16="http://schemas.microsoft.com/office/drawing/2014/chart" uri="{C3380CC4-5D6E-409C-BE32-E72D297353CC}">
                <c16:uniqueId val="{00000011-2015-4780-9269-43DAFC155974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plastic">
                <a:bevelT prst="slope"/>
              </a:sp3d>
            </c:spPr>
            <c:extLst>
              <c:ext xmlns:c16="http://schemas.microsoft.com/office/drawing/2014/chart" uri="{C3380CC4-5D6E-409C-BE32-E72D297353CC}">
                <c16:uniqueId val="{00000013-2015-4780-9269-43DAFC155974}"/>
              </c:ext>
            </c:extLst>
          </c:dPt>
          <c:dLbls>
            <c:dLbl>
              <c:idx val="0"/>
              <c:layout>
                <c:manualLayout>
                  <c:x val="-0.30973381429841129"/>
                  <c:y val="-4.0670347868947146E-2"/>
                </c:manualLayout>
              </c:layout>
              <c:numFmt formatCode="0.0%" sourceLinked="0"/>
              <c:spPr>
                <a:noFill/>
                <a:ln w="25400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0" i="0" u="none" strike="noStrike" kern="120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26833685146094877"/>
                      <c:h val="0.2305555852558948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015-4780-9269-43DAFC155974}"/>
                </c:ext>
              </c:extLst>
            </c:dLbl>
            <c:dLbl>
              <c:idx val="1"/>
              <c:layout>
                <c:manualLayout>
                  <c:x val="-9.9688402677480276E-2"/>
                  <c:y val="-5.4699014502583652E-2"/>
                </c:manualLayout>
              </c:layout>
              <c:numFmt formatCode="0.0%" sourceLinked="0"/>
              <c:spPr>
                <a:noFill/>
                <a:ln w="25400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0" i="0" u="none" strike="noStrike" kern="120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24356255468066487"/>
                      <c:h val="0.2751162790697674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2015-4780-9269-43DAFC155974}"/>
                </c:ext>
              </c:extLst>
            </c:dLbl>
            <c:dLbl>
              <c:idx val="2"/>
              <c:layout>
                <c:manualLayout>
                  <c:x val="0.24256423716266237"/>
                  <c:y val="-0.11090052696901259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015-4780-9269-43DAFC155974}"/>
                </c:ext>
              </c:extLst>
            </c:dLbl>
            <c:dLbl>
              <c:idx val="3"/>
              <c:layout>
                <c:manualLayout>
                  <c:x val="0.20253502927518677"/>
                  <c:y val="5.9498260391869624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015-4780-9269-43DAFC155974}"/>
                </c:ext>
              </c:extLst>
            </c:dLbl>
            <c:dLbl>
              <c:idx val="4"/>
              <c:layout>
                <c:manualLayout>
                  <c:x val="0.10299724072952419"/>
                  <c:y val="0.24621009583104428"/>
                </c:manualLayout>
              </c:layout>
              <c:numFmt formatCode="0.0%" sourceLinked="0"/>
              <c:spPr>
                <a:noFill/>
                <a:ln w="25400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0" i="0" u="none" strike="noStrike" kern="120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9-2015-4780-9269-43DAFC155974}"/>
                </c:ext>
              </c:extLst>
            </c:dLbl>
            <c:dLbl>
              <c:idx val="5"/>
              <c:layout>
                <c:manualLayout>
                  <c:x val="2.0359531647723767E-2"/>
                  <c:y val="6.0529003641986517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46704995741214"/>
                      <c:h val="0.1640954622784189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2015-4780-9269-43DAFC155974}"/>
                </c:ext>
              </c:extLst>
            </c:dLbl>
            <c:dLbl>
              <c:idx val="6"/>
              <c:layout>
                <c:manualLayout>
                  <c:x val="3.6034053435628238E-2"/>
                  <c:y val="9.0120653522960795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015-4780-9269-43DAFC155974}"/>
                </c:ext>
              </c:extLst>
            </c:dLbl>
            <c:dLbl>
              <c:idx val="7"/>
              <c:layout>
                <c:manualLayout>
                  <c:x val="-0.15616460789345463"/>
                  <c:y val="-3.4751077802021735E-3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015-4780-9269-43DAFC155974}"/>
                </c:ext>
              </c:extLst>
            </c:dLbl>
            <c:dLbl>
              <c:idx val="8"/>
              <c:layout>
                <c:manualLayout>
                  <c:x val="-0.13818210070250239"/>
                  <c:y val="2.6634833296440404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015-4780-9269-43DAFC155974}"/>
                </c:ext>
              </c:extLst>
            </c:dLbl>
            <c:dLbl>
              <c:idx val="9"/>
              <c:layout>
                <c:manualLayout>
                  <c:x val="-0.29269923951813714"/>
                  <c:y val="-9.9682597814808038E-3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015-4780-9269-43DAFC155974}"/>
                </c:ext>
              </c:extLst>
            </c:dLbl>
            <c:dLbl>
              <c:idx val="12"/>
              <c:layout>
                <c:manualLayout>
                  <c:x val="1.8292476061613095E-4"/>
                  <c:y val="-7.6700163860732876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2015-4780-9269-43DAFC155974}"/>
                </c:ext>
              </c:extLst>
            </c:dLbl>
            <c:numFmt formatCode="0.0%" sourceLinked="0"/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ln>
                      <a:noFill/>
                    </a:ln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/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'[Диаграмма расходы.xlsx]9 мес'!$A$5:$A$14</c:f>
              <c:strCache>
                <c:ptCount val="10"/>
                <c:pt idx="0">
                  <c:v>Общегосударственная деятельность</c:v>
                </c:pt>
                <c:pt idx="1">
                  <c:v>Сельское хозяйство, рыбохозяйственная деятельность</c:v>
                </c:pt>
                <c:pt idx="2">
                  <c:v>Транспорт</c:v>
                </c:pt>
                <c:pt idx="3">
                  <c:v>Топливо и энергетика</c:v>
                </c:pt>
                <c:pt idx="4">
                  <c:v>Жилищно - коммунальные услуги и жилищное строительство</c:v>
                </c:pt>
                <c:pt idx="5">
                  <c:v>Здравоохранение </c:v>
                </c:pt>
                <c:pt idx="6">
                  <c:v>Физическая культура и спорт</c:v>
                </c:pt>
                <c:pt idx="7">
                  <c:v>Культура  </c:v>
                </c:pt>
                <c:pt idx="8">
                  <c:v>Образование</c:v>
                </c:pt>
                <c:pt idx="9">
                  <c:v>Социальная политика</c:v>
                </c:pt>
              </c:strCache>
            </c:strRef>
          </c:cat>
          <c:val>
            <c:numRef>
              <c:f>'[Диаграмма расходы.xlsx]9 мес'!$B$5:$B$14</c:f>
              <c:numCache>
                <c:formatCode>#\ ##0.0</c:formatCode>
                <c:ptCount val="10"/>
                <c:pt idx="0">
                  <c:v>3324.6</c:v>
                </c:pt>
                <c:pt idx="1">
                  <c:v>1418.4</c:v>
                </c:pt>
                <c:pt idx="2">
                  <c:v>765.9</c:v>
                </c:pt>
                <c:pt idx="3">
                  <c:v>392.6</c:v>
                </c:pt>
                <c:pt idx="4">
                  <c:v>9166.2999999999993</c:v>
                </c:pt>
                <c:pt idx="5">
                  <c:v>12242.3</c:v>
                </c:pt>
                <c:pt idx="6">
                  <c:v>768.2</c:v>
                </c:pt>
                <c:pt idx="7">
                  <c:v>1510.6</c:v>
                </c:pt>
                <c:pt idx="8">
                  <c:v>15265.6</c:v>
                </c:pt>
                <c:pt idx="9">
                  <c:v>1988.3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2015-4780-9269-43DAFC1559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2" tx1="lt1" bg2="dk1" tx2="lt2" accent1="accent1" accent2="accent2" accent3="accent3" accent4="accent4" accent5="accent5" accent6="accent6" hlink="hlink" folHlink="folHlink"/>
  <c:chart>
    <c:autoTitleDeleted val="1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9511425711337358"/>
          <c:y val="0.45807894775941516"/>
          <c:w val="0.41558485481015667"/>
          <c:h val="0.231354986198788"/>
        </c:manualLayout>
      </c:layout>
      <c:pie3DChart>
        <c:varyColors val="1"/>
        <c:ser>
          <c:idx val="1"/>
          <c:order val="0"/>
          <c:explosion val="25"/>
          <c:dLbls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5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en-US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>
                  <a:solidFill>
                    <a:srgbClr val="03063D"/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'пол2012 район'!$A$12:$A$23</c:f>
              <c:strCache>
                <c:ptCount val="9"/>
                <c:pt idx="0">
                  <c:v>Заработная плата с начислениями</c:v>
                </c:pt>
                <c:pt idx="1">
                  <c:v>цен. Бумаги</c:v>
                </c:pt>
                <c:pt idx="2">
                  <c:v>Пит</c:v>
                </c:pt>
                <c:pt idx="3">
                  <c:v>лекарства</c:v>
                </c:pt>
                <c:pt idx="5">
                  <c:v>Коммунальные</c:v>
                </c:pt>
                <c:pt idx="6">
                  <c:v>трансф</c:v>
                </c:pt>
                <c:pt idx="7">
                  <c:v>Субсидии</c:v>
                </c:pt>
                <c:pt idx="8">
                  <c:v>прочие</c:v>
                </c:pt>
              </c:strCache>
            </c:strRef>
          </c:cat>
          <c:val>
            <c:numRef>
              <c:f>'пол2012 район'!$B$12:$B$23</c:f>
            </c:numRef>
          </c:val>
          <c:extLst>
            <c:ext xmlns:c16="http://schemas.microsoft.com/office/drawing/2014/chart" uri="{C3380CC4-5D6E-409C-BE32-E72D297353CC}">
              <c16:uniqueId val="{00000000-774A-45AF-9F37-A0497342057E}"/>
            </c:ext>
          </c:extLst>
        </c:ser>
        <c:ser>
          <c:idx val="2"/>
          <c:order val="1"/>
          <c:explosion val="25"/>
          <c:dLbls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5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en-US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>
                  <a:solidFill>
                    <a:srgbClr val="03063D"/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'пол2012 район'!$A$12:$A$23</c:f>
              <c:strCache>
                <c:ptCount val="9"/>
                <c:pt idx="0">
                  <c:v>Заработная плата с начислениями</c:v>
                </c:pt>
                <c:pt idx="1">
                  <c:v>цен. Бумаги</c:v>
                </c:pt>
                <c:pt idx="2">
                  <c:v>Пит</c:v>
                </c:pt>
                <c:pt idx="3">
                  <c:v>лекарства</c:v>
                </c:pt>
                <c:pt idx="5">
                  <c:v>Коммунальные</c:v>
                </c:pt>
                <c:pt idx="6">
                  <c:v>трансф</c:v>
                </c:pt>
                <c:pt idx="7">
                  <c:v>Субсидии</c:v>
                </c:pt>
                <c:pt idx="8">
                  <c:v>прочие</c:v>
                </c:pt>
              </c:strCache>
            </c:strRef>
          </c:cat>
          <c:val>
            <c:numRef>
              <c:f>'пол2012 район'!$C$12:$C$23</c:f>
            </c:numRef>
          </c:val>
          <c:extLst>
            <c:ext xmlns:c16="http://schemas.microsoft.com/office/drawing/2014/chart" uri="{C3380CC4-5D6E-409C-BE32-E72D297353CC}">
              <c16:uniqueId val="{00000001-774A-45AF-9F37-A049734205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noFill/>
    <a:ln w="9525">
      <a:noFill/>
    </a:ln>
  </c:spPr>
  <c:txPr>
    <a:bodyPr/>
    <a:lstStyle/>
    <a:p>
      <a:pPr>
        <a:defRPr sz="145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en-US"/>
    </a:p>
  </c:txPr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2" tx1="lt1" bg2="dk1" tx2="lt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5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2000" b="1" i="1" u="none" strike="noStrike" baseline="0">
                <a:solidFill>
                  <a:srgbClr val="000000"/>
                </a:solidFill>
                <a:latin typeface="Times New Roman"/>
                <a:cs typeface="Times New Roman"/>
              </a:rPr>
              <a:t>Исполнение  бюджета района по расходам                                           за 9 месяцев  2019 года, </a:t>
            </a:r>
          </a:p>
          <a:p>
            <a:pPr>
              <a:defRPr sz="145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2000" b="1" i="1" u="none" strike="noStrike" baseline="0">
                <a:solidFill>
                  <a:srgbClr val="000000"/>
                </a:solidFill>
                <a:latin typeface="Times New Roman"/>
                <a:cs typeface="Times New Roman"/>
              </a:rPr>
              <a:t> тыс. рублей (всего 37 666,7),  уд.вес (%).</a:t>
            </a:r>
          </a:p>
          <a:p>
            <a:pPr>
              <a:defRPr sz="145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 sz="2000" b="1" i="1" u="none" strike="noStrike" baseline="0">
              <a:solidFill>
                <a:srgbClr val="000000"/>
              </a:solidFill>
              <a:latin typeface="Times New Roman"/>
              <a:cs typeface="Times New Roman"/>
            </a:endParaRPr>
          </a:p>
        </c:rich>
      </c:tx>
      <c:layout>
        <c:manualLayout>
          <c:xMode val="edge"/>
          <c:yMode val="edge"/>
          <c:x val="0.27811736908682594"/>
          <c:y val="1.4573520775656467E-3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922081010383914"/>
          <c:y val="0.46423204467519957"/>
          <c:w val="0.41558485481015667"/>
          <c:h val="0.231354986198788"/>
        </c:manualLayout>
      </c:layout>
      <c:pie3DChart>
        <c:varyColors val="1"/>
        <c:ser>
          <c:idx val="1"/>
          <c:order val="0"/>
          <c:explosion val="25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150B-4EC4-9352-B56EAEDFE890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150B-4EC4-9352-B56EAEDFE890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150B-4EC4-9352-B56EAEDFE890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150B-4EC4-9352-B56EAEDFE890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150B-4EC4-9352-B56EAEDFE890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150B-4EC4-9352-B56EAEDFE890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6-150B-4EC4-9352-B56EAEDFE890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7-150B-4EC4-9352-B56EAEDFE890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8-150B-4EC4-9352-B56EAEDFE890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9-150B-4EC4-9352-B56EAEDFE890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0A-150B-4EC4-9352-B56EAEDFE890}"/>
              </c:ext>
            </c:extLst>
          </c:dPt>
          <c:dPt>
            <c:idx val="11"/>
            <c:bubble3D val="0"/>
            <c:extLst>
              <c:ext xmlns:c16="http://schemas.microsoft.com/office/drawing/2014/chart" uri="{C3380CC4-5D6E-409C-BE32-E72D297353CC}">
                <c16:uniqueId val="{0000000B-150B-4EC4-9352-B56EAEDFE890}"/>
              </c:ext>
            </c:extLst>
          </c:dPt>
          <c:dLbls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5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en-US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>
                  <a:solidFill>
                    <a:srgbClr val="03063D"/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'пол2012 район'!$A$12:$A$23</c:f>
              <c:strCache>
                <c:ptCount val="12"/>
                <c:pt idx="0">
                  <c:v>Общегосударственная деятельность</c:v>
                </c:pt>
                <c:pt idx="1">
                  <c:v>Сельское хозяйство, рыбохозяйственная деятельность</c:v>
                </c:pt>
                <c:pt idx="2">
                  <c:v>Транспорт</c:v>
                </c:pt>
                <c:pt idx="3">
                  <c:v>Топливо и энергетика</c:v>
                </c:pt>
                <c:pt idx="4">
                  <c:v>Другая деятельность в области национальной экономики</c:v>
                </c:pt>
                <c:pt idx="5">
                  <c:v>Жилищно - коммунальные услуги и жилищное строительство</c:v>
                </c:pt>
                <c:pt idx="6">
                  <c:v>Здравоохранение </c:v>
                </c:pt>
                <c:pt idx="7">
                  <c:v>Физическая культура и спорт</c:v>
                </c:pt>
                <c:pt idx="8">
                  <c:v>Культура  </c:v>
                </c:pt>
                <c:pt idx="9">
                  <c:v>Охрана окружающей среды</c:v>
                </c:pt>
                <c:pt idx="10">
                  <c:v>Образование</c:v>
                </c:pt>
                <c:pt idx="11">
                  <c:v>Социальная политика</c:v>
                </c:pt>
              </c:strCache>
            </c:strRef>
          </c:cat>
          <c:val>
            <c:numRef>
              <c:f>'пол2012 район'!$B$12:$B$23</c:f>
            </c:numRef>
          </c:val>
          <c:extLst>
            <c:ext xmlns:c16="http://schemas.microsoft.com/office/drawing/2014/chart" uri="{C3380CC4-5D6E-409C-BE32-E72D297353CC}">
              <c16:uniqueId val="{0000000C-150B-4EC4-9352-B56EAEDFE890}"/>
            </c:ext>
          </c:extLst>
        </c:ser>
        <c:ser>
          <c:idx val="2"/>
          <c:order val="1"/>
          <c:explosion val="25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D-150B-4EC4-9352-B56EAEDFE890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E-150B-4EC4-9352-B56EAEDFE890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F-150B-4EC4-9352-B56EAEDFE890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10-150B-4EC4-9352-B56EAEDFE890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11-150B-4EC4-9352-B56EAEDFE890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12-150B-4EC4-9352-B56EAEDFE890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13-150B-4EC4-9352-B56EAEDFE890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14-150B-4EC4-9352-B56EAEDFE890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15-150B-4EC4-9352-B56EAEDFE890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16-150B-4EC4-9352-B56EAEDFE890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17-150B-4EC4-9352-B56EAEDFE890}"/>
              </c:ext>
            </c:extLst>
          </c:dPt>
          <c:dPt>
            <c:idx val="11"/>
            <c:bubble3D val="0"/>
            <c:extLst>
              <c:ext xmlns:c16="http://schemas.microsoft.com/office/drawing/2014/chart" uri="{C3380CC4-5D6E-409C-BE32-E72D297353CC}">
                <c16:uniqueId val="{00000018-150B-4EC4-9352-B56EAEDFE890}"/>
              </c:ext>
            </c:extLst>
          </c:dPt>
          <c:dLbls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5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en-US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>
                  <a:solidFill>
                    <a:srgbClr val="03063D"/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'пол2012 район'!$A$12:$A$23</c:f>
              <c:strCache>
                <c:ptCount val="12"/>
                <c:pt idx="0">
                  <c:v>Общегосударственная деятельность</c:v>
                </c:pt>
                <c:pt idx="1">
                  <c:v>Сельское хозяйство, рыбохозяйственная деятельность</c:v>
                </c:pt>
                <c:pt idx="2">
                  <c:v>Транспорт</c:v>
                </c:pt>
                <c:pt idx="3">
                  <c:v>Топливо и энергетика</c:v>
                </c:pt>
                <c:pt idx="4">
                  <c:v>Другая деятельность в области национальной экономики</c:v>
                </c:pt>
                <c:pt idx="5">
                  <c:v>Жилищно - коммунальные услуги и жилищное строительство</c:v>
                </c:pt>
                <c:pt idx="6">
                  <c:v>Здравоохранение </c:v>
                </c:pt>
                <c:pt idx="7">
                  <c:v>Физическая культура и спорт</c:v>
                </c:pt>
                <c:pt idx="8">
                  <c:v>Культура  </c:v>
                </c:pt>
                <c:pt idx="9">
                  <c:v>Охрана окружающей среды</c:v>
                </c:pt>
                <c:pt idx="10">
                  <c:v>Образование</c:v>
                </c:pt>
                <c:pt idx="11">
                  <c:v>Социальная политика</c:v>
                </c:pt>
              </c:strCache>
            </c:strRef>
          </c:cat>
          <c:val>
            <c:numRef>
              <c:f>'пол2012 район'!$C$12:$C$23</c:f>
            </c:numRef>
          </c:val>
          <c:extLst>
            <c:ext xmlns:c16="http://schemas.microsoft.com/office/drawing/2014/chart" uri="{C3380CC4-5D6E-409C-BE32-E72D297353CC}">
              <c16:uniqueId val="{00000019-150B-4EC4-9352-B56EAEDFE8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noFill/>
    <a:ln w="9525">
      <a:noFill/>
    </a:ln>
  </c:spPr>
  <c:txPr>
    <a:bodyPr/>
    <a:lstStyle/>
    <a:p>
      <a:pPr>
        <a:defRPr sz="145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2" tx1="lt1" bg2="dk1" tx2="lt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5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2000" b="1" i="1" u="none" strike="noStrike" baseline="0">
                <a:solidFill>
                  <a:srgbClr val="000000"/>
                </a:solidFill>
                <a:latin typeface="Times New Roman"/>
                <a:cs typeface="Times New Roman"/>
              </a:rPr>
              <a:t>Исполнение  бюджета района по расходам за 2019 год,                                            </a:t>
            </a:r>
          </a:p>
          <a:p>
            <a:pPr>
              <a:defRPr sz="145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2000" b="1" i="1" u="none" strike="noStrike" baseline="0">
                <a:solidFill>
                  <a:srgbClr val="000000"/>
                </a:solidFill>
                <a:latin typeface="Times New Roman"/>
                <a:cs typeface="Times New Roman"/>
              </a:rPr>
              <a:t> тыс. рублей (всего 55 508,8),  уд.вес (%).</a:t>
            </a:r>
          </a:p>
          <a:p>
            <a:pPr>
              <a:defRPr sz="145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 sz="2000" b="1" i="1" u="none" strike="noStrike" baseline="0">
              <a:solidFill>
                <a:srgbClr val="000000"/>
              </a:solidFill>
              <a:latin typeface="Times New Roman"/>
              <a:cs typeface="Times New Roman"/>
            </a:endParaRPr>
          </a:p>
        </c:rich>
      </c:tx>
      <c:layout>
        <c:manualLayout>
          <c:xMode val="edge"/>
          <c:yMode val="edge"/>
          <c:x val="0.18423814857537713"/>
          <c:y val="1.4573520775656467E-3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922081010383914"/>
          <c:y val="0.46423204467519957"/>
          <c:w val="0.41558485481015667"/>
          <c:h val="0.231354986198788"/>
        </c:manualLayout>
      </c:layout>
      <c:pie3DChart>
        <c:varyColors val="1"/>
        <c:ser>
          <c:idx val="1"/>
          <c:order val="0"/>
          <c:explosion val="25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FEBC-40F5-A215-E1C4709010FE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FEBC-40F5-A215-E1C4709010FE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FEBC-40F5-A215-E1C4709010FE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FEBC-40F5-A215-E1C4709010FE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FEBC-40F5-A215-E1C4709010FE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FEBC-40F5-A215-E1C4709010FE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6-FEBC-40F5-A215-E1C4709010FE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7-FEBC-40F5-A215-E1C4709010FE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8-FEBC-40F5-A215-E1C4709010FE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9-FEBC-40F5-A215-E1C4709010FE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0A-FEBC-40F5-A215-E1C4709010FE}"/>
              </c:ext>
            </c:extLst>
          </c:dPt>
          <c:dPt>
            <c:idx val="11"/>
            <c:bubble3D val="0"/>
            <c:extLst>
              <c:ext xmlns:c16="http://schemas.microsoft.com/office/drawing/2014/chart" uri="{C3380CC4-5D6E-409C-BE32-E72D297353CC}">
                <c16:uniqueId val="{0000000B-FEBC-40F5-A215-E1C4709010FE}"/>
              </c:ext>
            </c:extLst>
          </c:dPt>
          <c:dLbls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5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en-US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>
                  <a:solidFill>
                    <a:srgbClr val="03063D"/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'пол2012 район'!$A$12:$A$23</c:f>
              <c:strCache>
                <c:ptCount val="12"/>
                <c:pt idx="0">
                  <c:v>Общегосударственная деятельность</c:v>
                </c:pt>
                <c:pt idx="1">
                  <c:v>Сельское хозяйство, рыбохозяйственная деятельность</c:v>
                </c:pt>
                <c:pt idx="2">
                  <c:v>Транспорт</c:v>
                </c:pt>
                <c:pt idx="3">
                  <c:v>Топливо и энергетика</c:v>
                </c:pt>
                <c:pt idx="4">
                  <c:v>Другая деятельность в области национальной экономики</c:v>
                </c:pt>
                <c:pt idx="5">
                  <c:v>Жилищно - коммунальные услуги и жилищное строительство</c:v>
                </c:pt>
                <c:pt idx="6">
                  <c:v>Здравоохранение </c:v>
                </c:pt>
                <c:pt idx="7">
                  <c:v>Физическая культура и спорт</c:v>
                </c:pt>
                <c:pt idx="8">
                  <c:v>Культура  </c:v>
                </c:pt>
                <c:pt idx="9">
                  <c:v>Охрана окружающей среды</c:v>
                </c:pt>
                <c:pt idx="10">
                  <c:v>Образование</c:v>
                </c:pt>
                <c:pt idx="11">
                  <c:v>Социальная политика</c:v>
                </c:pt>
              </c:strCache>
            </c:strRef>
          </c:cat>
          <c:val>
            <c:numRef>
              <c:f>'пол2012 район'!$B$12:$B$23</c:f>
            </c:numRef>
          </c:val>
          <c:extLst>
            <c:ext xmlns:c16="http://schemas.microsoft.com/office/drawing/2014/chart" uri="{C3380CC4-5D6E-409C-BE32-E72D297353CC}">
              <c16:uniqueId val="{0000000C-FEBC-40F5-A215-E1C4709010FE}"/>
            </c:ext>
          </c:extLst>
        </c:ser>
        <c:ser>
          <c:idx val="2"/>
          <c:order val="1"/>
          <c:explosion val="25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D-FEBC-40F5-A215-E1C4709010FE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E-FEBC-40F5-A215-E1C4709010FE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F-FEBC-40F5-A215-E1C4709010FE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10-FEBC-40F5-A215-E1C4709010FE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11-FEBC-40F5-A215-E1C4709010FE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12-FEBC-40F5-A215-E1C4709010FE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13-FEBC-40F5-A215-E1C4709010FE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14-FEBC-40F5-A215-E1C4709010FE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15-FEBC-40F5-A215-E1C4709010FE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16-FEBC-40F5-A215-E1C4709010FE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17-FEBC-40F5-A215-E1C4709010FE}"/>
              </c:ext>
            </c:extLst>
          </c:dPt>
          <c:dPt>
            <c:idx val="11"/>
            <c:bubble3D val="0"/>
            <c:extLst>
              <c:ext xmlns:c16="http://schemas.microsoft.com/office/drawing/2014/chart" uri="{C3380CC4-5D6E-409C-BE32-E72D297353CC}">
                <c16:uniqueId val="{00000018-FEBC-40F5-A215-E1C4709010FE}"/>
              </c:ext>
            </c:extLst>
          </c:dPt>
          <c:dLbls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5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en-US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>
                  <a:solidFill>
                    <a:srgbClr val="03063D"/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'пол2012 район'!$A$12:$A$23</c:f>
              <c:strCache>
                <c:ptCount val="12"/>
                <c:pt idx="0">
                  <c:v>Общегосударственная деятельность</c:v>
                </c:pt>
                <c:pt idx="1">
                  <c:v>Сельское хозяйство, рыбохозяйственная деятельность</c:v>
                </c:pt>
                <c:pt idx="2">
                  <c:v>Транспорт</c:v>
                </c:pt>
                <c:pt idx="3">
                  <c:v>Топливо и энергетика</c:v>
                </c:pt>
                <c:pt idx="4">
                  <c:v>Другая деятельность в области национальной экономики</c:v>
                </c:pt>
                <c:pt idx="5">
                  <c:v>Жилищно - коммунальные услуги и жилищное строительство</c:v>
                </c:pt>
                <c:pt idx="6">
                  <c:v>Здравоохранение </c:v>
                </c:pt>
                <c:pt idx="7">
                  <c:v>Физическая культура и спорт</c:v>
                </c:pt>
                <c:pt idx="8">
                  <c:v>Культура  </c:v>
                </c:pt>
                <c:pt idx="9">
                  <c:v>Охрана окружающей среды</c:v>
                </c:pt>
                <c:pt idx="10">
                  <c:v>Образование</c:v>
                </c:pt>
                <c:pt idx="11">
                  <c:v>Социальная политика</c:v>
                </c:pt>
              </c:strCache>
            </c:strRef>
          </c:cat>
          <c:val>
            <c:numRef>
              <c:f>'пол2012 район'!$C$12:$C$23</c:f>
            </c:numRef>
          </c:val>
          <c:extLst>
            <c:ext xmlns:c16="http://schemas.microsoft.com/office/drawing/2014/chart" uri="{C3380CC4-5D6E-409C-BE32-E72D297353CC}">
              <c16:uniqueId val="{00000019-FEBC-40F5-A215-E1C4709010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noFill/>
    <a:ln w="9525">
      <a:noFill/>
    </a:ln>
  </c:spPr>
  <c:txPr>
    <a:bodyPr/>
    <a:lstStyle/>
    <a:p>
      <a:pPr>
        <a:defRPr sz="145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en-US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i="1" baseline="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Исполнение бюджета района по статьям расходов за</a:t>
            </a:r>
            <a:r>
              <a:rPr lang="en-US" sz="2400" b="1" i="1" baseline="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baseline="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9 месяцев 2021 года, тыс.</a:t>
            </a:r>
            <a:r>
              <a:rPr lang="en-US" sz="2400" b="1" i="1" baseline="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baseline="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рублей (всего 46 854,1), </a:t>
            </a:r>
            <a:r>
              <a:rPr lang="ru-RU" sz="2400" b="1" i="1" baseline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уд.вес</a:t>
            </a:r>
            <a:r>
              <a:rPr lang="ru-RU" sz="2400" b="1" i="1" baseline="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%</a:t>
            </a:r>
          </a:p>
          <a:p>
            <a:pPr>
              <a:defRPr sz="2400"/>
            </a:pPr>
            <a:endParaRPr lang="ru-RU" sz="2400" dirty="0"/>
          </a:p>
        </c:rich>
      </c:tx>
      <c:layout>
        <c:manualLayout>
          <c:xMode val="edge"/>
          <c:yMode val="edge"/>
          <c:x val="0.1440110114071743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2812922538199912"/>
          <c:y val="0.40458366170144222"/>
          <c:w val="0.42138892253852883"/>
          <c:h val="0.36415162990696881"/>
        </c:manualLayout>
      </c:layout>
      <c:pie3DChart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 w="165100" prst="coolSlant"/>
              <a:contourClr>
                <a:srgbClr val="000000"/>
              </a:contourClr>
            </a:sp3d>
          </c:spPr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bevelT w="165100" prst="coolSlant"/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562-46A5-8545-7C8642DDBF1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bevelT w="165100" prst="coolSlant"/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562-46A5-8545-7C8642DDBF1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bevelT w="165100" prst="coolSlant"/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562-46A5-8545-7C8642DDBF1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bevelT w="165100" prst="coolSlant"/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562-46A5-8545-7C8642DDBF1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bevelT w="165100" prst="coolSlant"/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562-46A5-8545-7C8642DDBF1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bevelT w="165100" prst="coolSlant"/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562-46A5-8545-7C8642DDBF1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bevelT w="165100" prst="coolSlant"/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1562-46A5-8545-7C8642DDBF1B}"/>
              </c:ext>
            </c:extLst>
          </c:dPt>
          <c:dLbls>
            <c:dLbl>
              <c:idx val="0"/>
              <c:layout>
                <c:manualLayout>
                  <c:x val="7.4424089686169467E-2"/>
                  <c:y val="0.1630793221781022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62-46A5-8545-7C8642DDBF1B}"/>
                </c:ext>
              </c:extLst>
            </c:dLbl>
            <c:dLbl>
              <c:idx val="1"/>
              <c:layout>
                <c:manualLayout>
                  <c:x val="0.21628373376404877"/>
                  <c:y val="6.4485425909831168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ysClr val="windowText" lastClr="00000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5367131031697957"/>
                      <c:h val="0.1886209396463635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1562-46A5-8545-7C8642DDBF1B}"/>
                </c:ext>
              </c:extLst>
            </c:dLbl>
            <c:dLbl>
              <c:idx val="2"/>
              <c:layout>
                <c:manualLayout>
                  <c:x val="-0.17720411871592973"/>
                  <c:y val="-3.451712065546105E-3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562-46A5-8545-7C8642DDBF1B}"/>
                </c:ext>
              </c:extLst>
            </c:dLbl>
            <c:dLbl>
              <c:idx val="3"/>
              <c:layout>
                <c:manualLayout>
                  <c:x val="-0.12175233864997645"/>
                  <c:y val="-9.4997754176394347E-2"/>
                </c:manualLayout>
              </c:layout>
              <c:tx>
                <c:rich>
                  <a:bodyPr/>
                  <a:lstStyle/>
                  <a:p>
                    <a:fld id="{5A191D2D-6B54-4F01-AD98-5E254F3CCF0B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; </a:t>
                    </a:r>
                  </a:p>
                  <a:p>
                    <a:fld id="{0C10DCB0-FCEE-4182-8658-F5A407BFEE1D}" type="VALUE">
                      <a:rPr lang="ru-RU" baseline="0"/>
                      <a:pPr/>
                      <a:t>[ЗНАЧЕНИЕ]</a:t>
                    </a:fld>
                    <a:r>
                      <a:rPr lang="ru-RU" baseline="0"/>
                      <a:t>; </a:t>
                    </a:r>
                    <a:fld id="{7CAB12EF-7884-4758-8642-D4A6789BF6A9}" type="PERCENTAGE">
                      <a:rPr lang="ru-RU" baseline="0"/>
                      <a:pPr/>
                      <a:t>[ПРОЦЕНТ]</a:t>
                    </a:fld>
                    <a:endParaRPr lang="ru-RU" baseline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1562-46A5-8545-7C8642DDBF1B}"/>
                </c:ext>
              </c:extLst>
            </c:dLbl>
            <c:dLbl>
              <c:idx val="4"/>
              <c:layout>
                <c:manualLayout>
                  <c:x val="-0.12301137357830272"/>
                  <c:y val="-7.8726732936317947E-2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562-46A5-8545-7C8642DDBF1B}"/>
                </c:ext>
              </c:extLst>
            </c:dLbl>
            <c:dLbl>
              <c:idx val="5"/>
              <c:layout>
                <c:manualLayout>
                  <c:x val="-7.7729995289050405E-2"/>
                  <c:y val="-0.20563193346908262"/>
                </c:manualLayout>
              </c:layout>
              <c:tx>
                <c:rich>
                  <a:bodyPr/>
                  <a:lstStyle/>
                  <a:p>
                    <a:fld id="{92022824-10B8-4B8E-A531-784165F66BBF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; </a:t>
                    </a:r>
                  </a:p>
                  <a:p>
                    <a:fld id="{A2D23D3F-1FB2-4FAD-A0AE-5485379B3D2A}" type="VALUE">
                      <a:rPr lang="ru-RU" baseline="0"/>
                      <a:pPr/>
                      <a:t>[ЗНАЧЕНИЕ]</a:t>
                    </a:fld>
                    <a:r>
                      <a:rPr lang="ru-RU" baseline="0"/>
                      <a:t>; </a:t>
                    </a:r>
                    <a:fld id="{EF4F2170-880D-4C7D-9AEE-358B3A3826B7}" type="PERCENTAGE">
                      <a:rPr lang="ru-RU" baseline="0"/>
                      <a:pPr/>
                      <a:t>[ПРОЦЕНТ]</a:t>
                    </a:fld>
                    <a:endParaRPr lang="ru-RU" baseline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1562-46A5-8545-7C8642DDBF1B}"/>
                </c:ext>
              </c:extLst>
            </c:dLbl>
            <c:dLbl>
              <c:idx val="6"/>
              <c:layout>
                <c:manualLayout>
                  <c:x val="0.38891816163895054"/>
                  <c:y val="-4.0142288829934682E-2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401709401709402"/>
                      <c:h val="0.187384081025731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1562-46A5-8545-7C8642DDBF1B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/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'[Диаграмма расходы по статьям.xlsx]Лист1'!$A$7:$A$13</c:f>
              <c:strCache>
                <c:ptCount val="7"/>
                <c:pt idx="0">
                  <c:v>Заработная плата с отчислениями</c:v>
                </c:pt>
                <c:pt idx="1">
                  <c:v>Лекарственные средства и изделия медицинского назначения</c:v>
                </c:pt>
                <c:pt idx="2">
                  <c:v>Продукты питания</c:v>
                </c:pt>
                <c:pt idx="3">
                  <c:v>Прочие</c:v>
                </c:pt>
                <c:pt idx="4">
                  <c:v>Оплата коммунальных услуг</c:v>
                </c:pt>
                <c:pt idx="5">
                  <c:v>Трансферты населению</c:v>
                </c:pt>
                <c:pt idx="6">
                  <c:v>Субсидии государственным организациям</c:v>
                </c:pt>
              </c:strCache>
            </c:strRef>
          </c:cat>
          <c:val>
            <c:numRef>
              <c:f>'[Диаграмма расходы по статьям.xlsx]Лист1'!$B$7:$B$13</c:f>
              <c:numCache>
                <c:formatCode>#\ ##0.0</c:formatCode>
                <c:ptCount val="7"/>
                <c:pt idx="0">
                  <c:v>25818.400000000001</c:v>
                </c:pt>
                <c:pt idx="1">
                  <c:v>1281.8</c:v>
                </c:pt>
                <c:pt idx="2">
                  <c:v>857.4</c:v>
                </c:pt>
                <c:pt idx="3">
                  <c:v>6880.8999999999969</c:v>
                </c:pt>
                <c:pt idx="4">
                  <c:v>3733.5</c:v>
                </c:pt>
                <c:pt idx="5">
                  <c:v>2324.3000000000002</c:v>
                </c:pt>
                <c:pt idx="6">
                  <c:v>5957.8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1562-46A5-8545-7C8642DDBF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 sz="2400" b="1" i="1" u="none" strike="noStrike" baseline="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defRPr sz="2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ru-RU" sz="2200" b="1" i="1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Динамика поступления доходов от</a:t>
            </a:r>
            <a:endParaRPr lang="en-US" sz="2200" b="1" i="1" u="none" strike="noStrike" baseline="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defRPr sz="2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ru-RU" sz="2200" b="1" i="1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внебюджетной деятельности (тыс. рублей), </a:t>
            </a:r>
            <a:endParaRPr lang="en-US" sz="2200" b="1" i="1" u="none" strike="noStrike" baseline="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defRPr sz="2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ru-RU" sz="2200" b="1" i="1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темп роста (%)                      </a:t>
            </a:r>
          </a:p>
          <a:p>
            <a:pPr>
              <a:defRPr sz="2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 sz="2200" b="1" i="1" u="none" strike="noStrike" baseline="0" dirty="0">
              <a:solidFill>
                <a:srgbClr val="000000"/>
              </a:solidFill>
              <a:latin typeface="Times New Roman"/>
              <a:cs typeface="Times New Roman"/>
            </a:endParaRPr>
          </a:p>
        </c:rich>
      </c:tx>
      <c:layout>
        <c:manualLayout>
          <c:xMode val="edge"/>
          <c:yMode val="edge"/>
          <c:x val="0.27837561971420238"/>
          <c:y val="1.4372160074314583E-3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5.3020870929264156E-2"/>
          <c:y val="0.18057451202670938"/>
          <c:w val="0.91468682505399568"/>
          <c:h val="0.6828489754768650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'[Диаграмма  внебюджет.xlsx]9 мес'!$A$25</c:f>
              <c:strCache>
                <c:ptCount val="1"/>
                <c:pt idx="0">
                  <c:v>Поступило за 9 мес. 2020 г.</c:v>
                </c:pt>
              </c:strCache>
            </c:strRef>
          </c:tx>
          <c:spPr>
            <a:solidFill>
              <a:srgbClr val="5B9BD5">
                <a:lumMod val="75000"/>
              </a:srgb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58547904093888E-2"/>
                  <c:y val="-5.7658621648339695E-3"/>
                </c:manualLayout>
              </c:layout>
              <c:spPr>
                <a:noFill/>
                <a:ln w="19050">
                  <a:noFill/>
                </a:ln>
              </c:spPr>
              <c:txPr>
                <a:bodyPr rot="0" vert="horz"/>
                <a:lstStyle/>
                <a:p>
                  <a:pPr algn="ctr">
                    <a:defRPr sz="1400" b="1" i="0" u="none" strike="noStrike" baseline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ea typeface="Arial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B5C-4F78-A0C9-FB09D75EF929}"/>
                </c:ext>
              </c:extLst>
            </c:dLbl>
            <c:dLbl>
              <c:idx val="1"/>
              <c:layout>
                <c:manualLayout>
                  <c:x val="-5.0853829818784113E-2"/>
                  <c:y val="4.5834513641914446E-2"/>
                </c:manualLayout>
              </c:layout>
              <c:spPr>
                <a:noFill/>
                <a:ln w="19050">
                  <a:noFill/>
                </a:ln>
              </c:spPr>
              <c:txPr>
                <a:bodyPr rot="0" vert="horz"/>
                <a:lstStyle/>
                <a:p>
                  <a:pPr algn="ctr">
                    <a:defRPr sz="1400" b="1" i="0" u="none" strike="noStrike" baseline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ea typeface="Arial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B5C-4F78-A0C9-FB09D75EF929}"/>
                </c:ext>
              </c:extLst>
            </c:dLbl>
            <c:dLbl>
              <c:idx val="2"/>
              <c:layout>
                <c:manualLayout>
                  <c:x val="-2.0587531720473784E-2"/>
                  <c:y val="1.4890720505906097E-5"/>
                </c:manualLayout>
              </c:layout>
              <c:spPr>
                <a:noFill/>
                <a:ln w="19050">
                  <a:noFill/>
                </a:ln>
              </c:spPr>
              <c:txPr>
                <a:bodyPr rot="0" vert="horz"/>
                <a:lstStyle/>
                <a:p>
                  <a:pPr algn="ctr">
                    <a:defRPr sz="1400" b="1" i="0" u="none" strike="noStrike" baseline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ea typeface="Arial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B5C-4F78-A0C9-FB09D75EF929}"/>
                </c:ext>
              </c:extLst>
            </c:dLbl>
            <c:dLbl>
              <c:idx val="3"/>
              <c:layout>
                <c:manualLayout>
                  <c:x val="-4.2081096229728616E-2"/>
                  <c:y val="2.6624433079612975E-2"/>
                </c:manualLayout>
              </c:layout>
              <c:spPr>
                <a:noFill/>
                <a:ln w="19050">
                  <a:noFill/>
                </a:ln>
              </c:spPr>
              <c:txPr>
                <a:bodyPr rot="0" vert="horz"/>
                <a:lstStyle/>
                <a:p>
                  <a:pPr algn="ctr">
                    <a:defRPr sz="1400" b="1" i="0" u="none" strike="noStrike" baseline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ea typeface="Arial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B5C-4F78-A0C9-FB09D75EF929}"/>
                </c:ext>
              </c:extLst>
            </c:dLbl>
            <c:dLbl>
              <c:idx val="4"/>
              <c:layout>
                <c:manualLayout>
                  <c:x val="-1.0444324448336546E-2"/>
                  <c:y val="6.7265764148856048E-3"/>
                </c:manualLayout>
              </c:layout>
              <c:spPr>
                <a:noFill/>
                <a:ln w="19050">
                  <a:noFill/>
                </a:ln>
              </c:spPr>
              <c:txPr>
                <a:bodyPr rot="0" vert="horz"/>
                <a:lstStyle/>
                <a:p>
                  <a:pPr algn="ctr">
                    <a:defRPr sz="1400" b="1" i="0" u="none" strike="noStrike" baseline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ea typeface="Arial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B5C-4F78-A0C9-FB09D75EF929}"/>
                </c:ext>
              </c:extLst>
            </c:dLbl>
            <c:dLbl>
              <c:idx val="5"/>
              <c:layout>
                <c:manualLayout>
                  <c:x val="-1.1744619060542388E-2"/>
                  <c:y val="2.0354739006837996E-3"/>
                </c:manualLayout>
              </c:layout>
              <c:spPr>
                <a:noFill/>
                <a:ln w="19050">
                  <a:noFill/>
                </a:ln>
              </c:spPr>
              <c:txPr>
                <a:bodyPr rot="0" vert="horz"/>
                <a:lstStyle/>
                <a:p>
                  <a:pPr algn="ctr">
                    <a:defRPr sz="1400" b="1" i="0" u="none" strike="noStrike" baseline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ea typeface="Arial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B5C-4F78-A0C9-FB09D75EF929}"/>
                </c:ext>
              </c:extLst>
            </c:dLbl>
            <c:dLbl>
              <c:idx val="6"/>
              <c:layout>
                <c:manualLayout>
                  <c:x val="-9.1439333442097474E-3"/>
                  <c:y val="1.0111535181508445E-2"/>
                </c:manualLayout>
              </c:layout>
              <c:spPr>
                <a:noFill/>
                <a:ln w="19050">
                  <a:noFill/>
                </a:ln>
              </c:spPr>
              <c:txPr>
                <a:bodyPr rot="0" vert="horz"/>
                <a:lstStyle/>
                <a:p>
                  <a:pPr algn="ctr">
                    <a:defRPr sz="1400" b="1" i="0" u="none" strike="noStrike" baseline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ea typeface="Arial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B5C-4F78-A0C9-FB09D75EF929}"/>
                </c:ext>
              </c:extLst>
            </c:dLbl>
            <c:dLbl>
              <c:idx val="7"/>
              <c:layout>
                <c:manualLayout>
                  <c:xMode val="edge"/>
                  <c:yMode val="edge"/>
                  <c:x val="0.41330425299890949"/>
                  <c:y val="0.59422536496824319"/>
                </c:manualLayout>
              </c:layout>
              <c:spPr>
                <a:noFill/>
                <a:ln w="19050">
                  <a:noFill/>
                </a:ln>
              </c:spPr>
              <c:txPr>
                <a:bodyPr rot="0" vert="horz"/>
                <a:lstStyle/>
                <a:p>
                  <a:pPr algn="ctr">
                    <a:defRPr sz="1400" b="1" i="0" u="none" strike="noStrike" baseline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ea typeface="Arial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B5C-4F78-A0C9-FB09D75EF929}"/>
                </c:ext>
              </c:extLst>
            </c:dLbl>
            <c:dLbl>
              <c:idx val="8"/>
              <c:layout>
                <c:manualLayout>
                  <c:xMode val="edge"/>
                  <c:yMode val="edge"/>
                  <c:x val="0.46019629225736097"/>
                  <c:y val="0.60182415480159668"/>
                </c:manualLayout>
              </c:layout>
              <c:spPr>
                <a:noFill/>
                <a:ln w="19050">
                  <a:noFill/>
                </a:ln>
              </c:spPr>
              <c:txPr>
                <a:bodyPr rot="0" vert="horz"/>
                <a:lstStyle/>
                <a:p>
                  <a:pPr algn="ctr">
                    <a:defRPr sz="1400" b="1" i="0" u="none" strike="noStrike" baseline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ea typeface="Arial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B5C-4F78-A0C9-FB09D75EF929}"/>
                </c:ext>
              </c:extLst>
            </c:dLbl>
            <c:dLbl>
              <c:idx val="9"/>
              <c:layout>
                <c:manualLayout>
                  <c:xMode val="edge"/>
                  <c:yMode val="edge"/>
                  <c:x val="0.51035986913849507"/>
                  <c:y val="0.59422536496824319"/>
                </c:manualLayout>
              </c:layout>
              <c:spPr>
                <a:noFill/>
                <a:ln w="19050">
                  <a:noFill/>
                </a:ln>
              </c:spPr>
              <c:txPr>
                <a:bodyPr rot="0" vert="horz"/>
                <a:lstStyle/>
                <a:p>
                  <a:pPr algn="ctr">
                    <a:defRPr sz="1400" b="1" i="0" u="none" strike="noStrike" baseline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ea typeface="Arial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B5C-4F78-A0C9-FB09D75EF929}"/>
                </c:ext>
              </c:extLst>
            </c:dLbl>
            <c:dLbl>
              <c:idx val="10"/>
              <c:layout>
                <c:manualLayout>
                  <c:xMode val="edge"/>
                  <c:yMode val="edge"/>
                  <c:x val="0.5572519083969466"/>
                  <c:y val="0.59726488090158458"/>
                </c:manualLayout>
              </c:layout>
              <c:spPr>
                <a:noFill/>
                <a:ln w="19050">
                  <a:noFill/>
                </a:ln>
              </c:spPr>
              <c:txPr>
                <a:bodyPr rot="0" vert="horz"/>
                <a:lstStyle/>
                <a:p>
                  <a:pPr algn="ctr">
                    <a:defRPr sz="1400" b="1" i="0" u="none" strike="noStrike" baseline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ea typeface="Arial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B5C-4F78-A0C9-FB09D75EF929}"/>
                </c:ext>
              </c:extLst>
            </c:dLbl>
            <c:dLbl>
              <c:idx val="11"/>
              <c:layout>
                <c:manualLayout>
                  <c:xMode val="edge"/>
                  <c:yMode val="edge"/>
                  <c:x val="0.59869138495092689"/>
                  <c:y val="0.60638342870160877"/>
                </c:manualLayout>
              </c:layout>
              <c:spPr>
                <a:noFill/>
                <a:ln w="19050">
                  <a:noFill/>
                </a:ln>
              </c:spPr>
              <c:txPr>
                <a:bodyPr rot="0" vert="horz"/>
                <a:lstStyle/>
                <a:p>
                  <a:pPr algn="ctr">
                    <a:defRPr sz="1400" b="1" i="0" u="none" strike="noStrike" baseline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ea typeface="Arial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B5C-4F78-A0C9-FB09D75EF929}"/>
                </c:ext>
              </c:extLst>
            </c:dLbl>
            <c:dLbl>
              <c:idx val="12"/>
              <c:layout>
                <c:manualLayout>
                  <c:xMode val="edge"/>
                  <c:yMode val="edge"/>
                  <c:x val="0.64885496183206104"/>
                  <c:y val="0.59270560700157249"/>
                </c:manualLayout>
              </c:layout>
              <c:spPr>
                <a:noFill/>
                <a:ln w="19050">
                  <a:noFill/>
                </a:ln>
              </c:spPr>
              <c:txPr>
                <a:bodyPr rot="0" vert="horz"/>
                <a:lstStyle/>
                <a:p>
                  <a:pPr algn="ctr">
                    <a:defRPr sz="1400" b="1" i="0" u="none" strike="noStrike" baseline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ea typeface="Arial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B5C-4F78-A0C9-FB09D75EF929}"/>
                </c:ext>
              </c:extLst>
            </c:dLbl>
            <c:dLbl>
              <c:idx val="13"/>
              <c:layout>
                <c:manualLayout>
                  <c:xMode val="edge"/>
                  <c:yMode val="edge"/>
                  <c:x val="0.69138495092693564"/>
                  <c:y val="0.59878463886825528"/>
                </c:manualLayout>
              </c:layout>
              <c:spPr>
                <a:noFill/>
                <a:ln w="19050">
                  <a:noFill/>
                </a:ln>
              </c:spPr>
              <c:txPr>
                <a:bodyPr rot="0" vert="horz"/>
                <a:lstStyle/>
                <a:p>
                  <a:pPr algn="ctr">
                    <a:defRPr sz="1400" b="1" i="0" u="none" strike="noStrike" baseline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ea typeface="Arial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B5C-4F78-A0C9-FB09D75EF929}"/>
                </c:ext>
              </c:extLst>
            </c:dLbl>
            <c:dLbl>
              <c:idx val="14"/>
              <c:layout>
                <c:manualLayout>
                  <c:xMode val="edge"/>
                  <c:yMode val="edge"/>
                  <c:x val="0.7437295528898582"/>
                  <c:y val="0.61246246056829157"/>
                </c:manualLayout>
              </c:layout>
              <c:spPr>
                <a:noFill/>
                <a:ln w="19050">
                  <a:noFill/>
                </a:ln>
              </c:spPr>
              <c:txPr>
                <a:bodyPr rot="0" vert="horz"/>
                <a:lstStyle/>
                <a:p>
                  <a:pPr algn="ctr">
                    <a:defRPr sz="1400" b="1" i="0" u="none" strike="noStrike" baseline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ea typeface="Arial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B5C-4F78-A0C9-FB09D75EF929}"/>
                </c:ext>
              </c:extLst>
            </c:dLbl>
            <c:dLbl>
              <c:idx val="15"/>
              <c:layout>
                <c:manualLayout>
                  <c:xMode val="edge"/>
                  <c:yMode val="edge"/>
                  <c:x val="0.78189749182115598"/>
                  <c:y val="0.60638342870160877"/>
                </c:manualLayout>
              </c:layout>
              <c:spPr>
                <a:noFill/>
                <a:ln w="19050">
                  <a:noFill/>
                </a:ln>
              </c:spPr>
              <c:txPr>
                <a:bodyPr rot="0" vert="horz"/>
                <a:lstStyle/>
                <a:p>
                  <a:pPr algn="ctr">
                    <a:defRPr sz="1400" b="1" i="0" u="none" strike="noStrike" baseline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ea typeface="Arial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B5C-4F78-A0C9-FB09D75EF929}"/>
                </c:ext>
              </c:extLst>
            </c:dLbl>
            <c:dLbl>
              <c:idx val="16"/>
              <c:layout>
                <c:manualLayout>
                  <c:xMode val="edge"/>
                  <c:yMode val="edge"/>
                  <c:x val="0.8287895310796074"/>
                  <c:y val="0.59574512293491388"/>
                </c:manualLayout>
              </c:layout>
              <c:spPr>
                <a:noFill/>
                <a:ln w="19050">
                  <a:noFill/>
                </a:ln>
              </c:spPr>
              <c:txPr>
                <a:bodyPr rot="0" vert="horz"/>
                <a:lstStyle/>
                <a:p>
                  <a:pPr algn="ctr">
                    <a:defRPr sz="1400" b="1" i="0" u="none" strike="noStrike" baseline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ea typeface="Arial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B5C-4F78-A0C9-FB09D75EF929}"/>
                </c:ext>
              </c:extLst>
            </c:dLbl>
            <c:dLbl>
              <c:idx val="17"/>
              <c:layout>
                <c:manualLayout>
                  <c:xMode val="edge"/>
                  <c:yMode val="edge"/>
                  <c:x val="0.87786259541984735"/>
                  <c:y val="0.60638342870160877"/>
                </c:manualLayout>
              </c:layout>
              <c:spPr>
                <a:noFill/>
                <a:ln w="19050">
                  <a:noFill/>
                </a:ln>
              </c:spPr>
              <c:txPr>
                <a:bodyPr rot="0" vert="horz"/>
                <a:lstStyle/>
                <a:p>
                  <a:pPr algn="ctr">
                    <a:defRPr sz="1400" b="1" i="0" u="none" strike="noStrike" baseline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ea typeface="Arial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B5C-4F78-A0C9-FB09D75EF929}"/>
                </c:ext>
              </c:extLst>
            </c:dLbl>
            <c:dLbl>
              <c:idx val="18"/>
              <c:layout>
                <c:manualLayout>
                  <c:xMode val="edge"/>
                  <c:yMode val="edge"/>
                  <c:x val="0.91930207197382774"/>
                  <c:y val="0.60334391276826738"/>
                </c:manualLayout>
              </c:layout>
              <c:spPr>
                <a:noFill/>
                <a:ln w="19050">
                  <a:noFill/>
                </a:ln>
              </c:spPr>
              <c:txPr>
                <a:bodyPr rot="0" vert="horz"/>
                <a:lstStyle/>
                <a:p>
                  <a:pPr algn="ctr">
                    <a:defRPr sz="1400" b="1" i="0" u="none" strike="noStrike" baseline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ea typeface="Arial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FB5C-4F78-A0C9-FB09D75EF929}"/>
                </c:ext>
              </c:extLst>
            </c:dLbl>
            <c:dLbl>
              <c:idx val="19"/>
              <c:layout>
                <c:manualLayout>
                  <c:xMode val="edge"/>
                  <c:yMode val="edge"/>
                  <c:x val="0.96510359869138496"/>
                  <c:y val="0.59878463886825528"/>
                </c:manualLayout>
              </c:layout>
              <c:spPr>
                <a:noFill/>
                <a:ln w="19050">
                  <a:noFill/>
                </a:ln>
              </c:spPr>
              <c:txPr>
                <a:bodyPr rot="0" vert="horz"/>
                <a:lstStyle/>
                <a:p>
                  <a:pPr algn="ctr">
                    <a:defRPr sz="1400" b="1" i="0" u="none" strike="noStrike" baseline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ea typeface="Arial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FB5C-4F78-A0C9-FB09D75EF929}"/>
                </c:ext>
              </c:extLst>
            </c:dLbl>
            <c:dLbl>
              <c:idx val="20"/>
              <c:spPr>
                <a:noFill/>
                <a:ln w="19050">
                  <a:noFill/>
                </a:ln>
              </c:spPr>
              <c:txPr>
                <a:bodyPr rot="0" vert="horz"/>
                <a:lstStyle/>
                <a:p>
                  <a:pPr algn="ctr">
                    <a:defRPr sz="1400" b="1" i="0" u="none" strike="noStrike" baseline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ea typeface="Arial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FB5C-4F78-A0C9-FB09D75EF929}"/>
                </c:ext>
              </c:extLst>
            </c:dLbl>
            <c:spPr>
              <a:noFill/>
              <a:ln w="19050">
                <a:noFill/>
              </a:ln>
            </c:spPr>
            <c:txPr>
              <a:bodyPr rot="0" vert="horz" wrap="square" lIns="38100" tIns="19050" rIns="38100" bIns="19050" anchor="ctr">
                <a:spAutoFit/>
              </a:bodyPr>
              <a:lstStyle/>
              <a:p>
                <a:pPr algn="ctr">
                  <a:defRPr sz="1400" b="1" i="0" u="none" strike="noStrike" baseline="0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  <a:ea typeface="Arial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'[Диаграмма  внебюджет.xlsx]9 мес'!$E$5:$AN$5</c:f>
              <c:strCache>
                <c:ptCount val="6"/>
                <c:pt idx="0">
                  <c:v>УЗ "Кричевская ЦРБ"</c:v>
                </c:pt>
                <c:pt idx="1">
                  <c:v>Образование</c:v>
                </c:pt>
                <c:pt idx="2">
                  <c:v>Культура</c:v>
                </c:pt>
                <c:pt idx="3">
                  <c:v>РЦСОН</c:v>
                </c:pt>
                <c:pt idx="4">
                  <c:v>Физическая культура и спорт</c:v>
                </c:pt>
                <c:pt idx="5">
                  <c:v>ВСУ "Райветстанция"</c:v>
                </c:pt>
              </c:strCache>
            </c:strRef>
          </c:cat>
          <c:val>
            <c:numRef>
              <c:f>'[Диаграмма  внебюджет.xlsx]9 мес'!$B$25:$AN$25</c:f>
              <c:numCache>
                <c:formatCode>0.0</c:formatCode>
                <c:ptCount val="6"/>
                <c:pt idx="0">
                  <c:v>386.4</c:v>
                </c:pt>
                <c:pt idx="1">
                  <c:v>113.4</c:v>
                </c:pt>
                <c:pt idx="2">
                  <c:v>70.5</c:v>
                </c:pt>
                <c:pt idx="3">
                  <c:v>93.2</c:v>
                </c:pt>
                <c:pt idx="4">
                  <c:v>29.9</c:v>
                </c:pt>
                <c:pt idx="5">
                  <c:v>46.3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FB5C-4F78-A0C9-FB09D75EF929}"/>
            </c:ext>
          </c:extLst>
        </c:ser>
        <c:ser>
          <c:idx val="1"/>
          <c:order val="1"/>
          <c:tx>
            <c:strRef>
              <c:f>'[Диаграмма  внебюджет.xlsx]9 мес'!$A$26</c:f>
              <c:strCache>
                <c:ptCount val="1"/>
                <c:pt idx="0">
                  <c:v>Поступило за 9 мес. 2021 г.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6-FB5C-4F78-A0C9-FB09D75EF929}"/>
              </c:ext>
            </c:extLst>
          </c:dPt>
          <c:dLbls>
            <c:dLbl>
              <c:idx val="0"/>
              <c:layout>
                <c:manualLayout>
                  <c:x val="8.8673937311670621E-3"/>
                  <c:y val="-5.2382051040835492E-3"/>
                </c:manualLayout>
              </c:layout>
              <c:spPr>
                <a:noFill/>
                <a:ln w="19050">
                  <a:noFill/>
                </a:ln>
              </c:spPr>
              <c:txPr>
                <a:bodyPr rot="0" vert="horz"/>
                <a:lstStyle/>
                <a:p>
                  <a:pPr algn="ctr">
                    <a:defRPr sz="1400" b="1" i="0" u="none" strike="noStrike" baseline="0">
                      <a:solidFill>
                        <a:schemeClr val="accent2">
                          <a:lumMod val="75000"/>
                        </a:schemeClr>
                      </a:solidFill>
                      <a:latin typeface="Arial" panose="020B0604020202020204" pitchFamily="34" charset="0"/>
                      <a:ea typeface="Arial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FB5C-4F78-A0C9-FB09D75EF929}"/>
                </c:ext>
              </c:extLst>
            </c:dLbl>
            <c:dLbl>
              <c:idx val="1"/>
              <c:layout>
                <c:manualLayout>
                  <c:x val="4.4134591800286685E-2"/>
                  <c:y val="1.0133923636531176E-2"/>
                </c:manualLayout>
              </c:layout>
              <c:spPr>
                <a:noFill/>
                <a:ln w="19050">
                  <a:noFill/>
                </a:ln>
              </c:spPr>
              <c:txPr>
                <a:bodyPr rot="0" vert="horz"/>
                <a:lstStyle/>
                <a:p>
                  <a:pPr algn="ctr">
                    <a:defRPr sz="1400" b="1" i="0" u="none" strike="noStrike" baseline="0">
                      <a:solidFill>
                        <a:schemeClr val="accent2">
                          <a:lumMod val="75000"/>
                        </a:schemeClr>
                      </a:solidFill>
                      <a:latin typeface="Arial" panose="020B0604020202020204" pitchFamily="34" charset="0"/>
                      <a:ea typeface="Arial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FB5C-4F78-A0C9-FB09D75EF929}"/>
                </c:ext>
              </c:extLst>
            </c:dLbl>
            <c:dLbl>
              <c:idx val="2"/>
              <c:layout>
                <c:manualLayout>
                  <c:x val="6.4288458830299077E-3"/>
                  <c:y val="4.7380520800321922E-3"/>
                </c:manualLayout>
              </c:layout>
              <c:spPr>
                <a:noFill/>
                <a:ln w="19050">
                  <a:noFill/>
                </a:ln>
              </c:spPr>
              <c:txPr>
                <a:bodyPr rot="0" vert="horz"/>
                <a:lstStyle/>
                <a:p>
                  <a:pPr algn="ctr">
                    <a:defRPr sz="1400" b="1" i="0" u="none" strike="noStrike" baseline="0">
                      <a:solidFill>
                        <a:schemeClr val="accent2">
                          <a:lumMod val="75000"/>
                        </a:schemeClr>
                      </a:solidFill>
                      <a:latin typeface="Arial" panose="020B0604020202020204" pitchFamily="34" charset="0"/>
                      <a:ea typeface="Arial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FB5C-4F78-A0C9-FB09D75EF929}"/>
                </c:ext>
              </c:extLst>
            </c:dLbl>
            <c:dLbl>
              <c:idx val="3"/>
              <c:layout>
                <c:manualLayout>
                  <c:x val="4.1525842218796426E-2"/>
                  <c:y val="1.1178551476257272E-3"/>
                </c:manualLayout>
              </c:layout>
              <c:spPr>
                <a:noFill/>
                <a:ln w="19050">
                  <a:noFill/>
                </a:ln>
              </c:spPr>
              <c:txPr>
                <a:bodyPr rot="0" vert="horz"/>
                <a:lstStyle/>
                <a:p>
                  <a:pPr algn="ctr">
                    <a:defRPr sz="1400" b="1" i="0" u="none" strike="noStrike" baseline="0">
                      <a:solidFill>
                        <a:schemeClr val="accent2">
                          <a:lumMod val="75000"/>
                        </a:schemeClr>
                      </a:solidFill>
                      <a:latin typeface="Arial" panose="020B0604020202020204" pitchFamily="34" charset="0"/>
                      <a:ea typeface="Arial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FB5C-4F78-A0C9-FB09D75EF929}"/>
                </c:ext>
              </c:extLst>
            </c:dLbl>
            <c:dLbl>
              <c:idx val="4"/>
              <c:layout>
                <c:manualLayout>
                  <c:x val="1.4123596302005848E-2"/>
                  <c:y val="-9.2497652083746109E-5"/>
                </c:manualLayout>
              </c:layout>
              <c:spPr>
                <a:noFill/>
                <a:ln w="19050">
                  <a:noFill/>
                </a:ln>
              </c:spPr>
              <c:txPr>
                <a:bodyPr rot="0" vert="horz"/>
                <a:lstStyle/>
                <a:p>
                  <a:pPr algn="ctr">
                    <a:defRPr sz="1400" b="1" i="0" u="none" strike="noStrike" baseline="0">
                      <a:solidFill>
                        <a:schemeClr val="accent2">
                          <a:lumMod val="75000"/>
                        </a:schemeClr>
                      </a:solidFill>
                      <a:latin typeface="Arial" panose="020B0604020202020204" pitchFamily="34" charset="0"/>
                      <a:ea typeface="Arial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FB5C-4F78-A0C9-FB09D75EF929}"/>
                </c:ext>
              </c:extLst>
            </c:dLbl>
            <c:dLbl>
              <c:idx val="5"/>
              <c:layout>
                <c:manualLayout>
                  <c:x val="8.8368506803872572E-3"/>
                  <c:y val="4.0888166659730545E-4"/>
                </c:manualLayout>
              </c:layout>
              <c:spPr>
                <a:noFill/>
                <a:ln w="19050">
                  <a:noFill/>
                </a:ln>
              </c:spPr>
              <c:txPr>
                <a:bodyPr rot="0" vert="horz"/>
                <a:lstStyle/>
                <a:p>
                  <a:pPr algn="ctr">
                    <a:defRPr sz="1400" b="1" i="0" u="none" strike="noStrike" baseline="0">
                      <a:solidFill>
                        <a:schemeClr val="accent2">
                          <a:lumMod val="75000"/>
                        </a:schemeClr>
                      </a:solidFill>
                      <a:latin typeface="Arial" panose="020B0604020202020204" pitchFamily="34" charset="0"/>
                      <a:ea typeface="Arial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FB5C-4F78-A0C9-FB09D75EF929}"/>
                </c:ext>
              </c:extLst>
            </c:dLbl>
            <c:dLbl>
              <c:idx val="6"/>
              <c:layout>
                <c:manualLayout>
                  <c:x val="1.0082594967205783E-2"/>
                  <c:y val="-1.4502477121759632E-2"/>
                </c:manualLayout>
              </c:layout>
              <c:spPr>
                <a:noFill/>
                <a:ln w="19050">
                  <a:noFill/>
                </a:ln>
              </c:spPr>
              <c:txPr>
                <a:bodyPr rot="0" vert="horz"/>
                <a:lstStyle/>
                <a:p>
                  <a:pPr algn="ctr">
                    <a:defRPr sz="1400" b="1" i="0" u="none" strike="noStrike" baseline="0">
                      <a:solidFill>
                        <a:schemeClr val="accent2">
                          <a:lumMod val="75000"/>
                        </a:schemeClr>
                      </a:solidFill>
                      <a:latin typeface="Arial" panose="020B0604020202020204" pitchFamily="34" charset="0"/>
                      <a:ea typeface="Arial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FB5C-4F78-A0C9-FB09D75EF929}"/>
                </c:ext>
              </c:extLst>
            </c:dLbl>
            <c:dLbl>
              <c:idx val="7"/>
              <c:layout>
                <c:manualLayout>
                  <c:xMode val="edge"/>
                  <c:yMode val="edge"/>
                  <c:x val="0.42420937840785167"/>
                  <c:y val="0.54711286800145154"/>
                </c:manualLayout>
              </c:layout>
              <c:spPr>
                <a:noFill/>
                <a:ln w="19050">
                  <a:noFill/>
                </a:ln>
              </c:spPr>
              <c:txPr>
                <a:bodyPr rot="0" vert="horz"/>
                <a:lstStyle/>
                <a:p>
                  <a:pPr algn="ctr">
                    <a:defRPr sz="1400" b="1" i="0" u="none" strike="noStrike" baseline="0">
                      <a:solidFill>
                        <a:schemeClr val="accent2">
                          <a:lumMod val="75000"/>
                        </a:schemeClr>
                      </a:solidFill>
                      <a:latin typeface="Arial" panose="020B0604020202020204" pitchFamily="34" charset="0"/>
                      <a:ea typeface="Arial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FB5C-4F78-A0C9-FB09D75EF929}"/>
                </c:ext>
              </c:extLst>
            </c:dLbl>
            <c:dLbl>
              <c:idx val="8"/>
              <c:layout>
                <c:manualLayout>
                  <c:xMode val="edge"/>
                  <c:yMode val="edge"/>
                  <c:x val="0.47219193020719741"/>
                  <c:y val="0.54559311003478084"/>
                </c:manualLayout>
              </c:layout>
              <c:spPr>
                <a:noFill/>
                <a:ln w="19050">
                  <a:noFill/>
                </a:ln>
              </c:spPr>
              <c:txPr>
                <a:bodyPr rot="0" vert="horz"/>
                <a:lstStyle/>
                <a:p>
                  <a:pPr algn="ctr">
                    <a:defRPr sz="1400" b="1" i="0" u="none" strike="noStrike" baseline="0">
                      <a:solidFill>
                        <a:schemeClr val="accent2">
                          <a:lumMod val="75000"/>
                        </a:schemeClr>
                      </a:solidFill>
                      <a:latin typeface="Arial" panose="020B0604020202020204" pitchFamily="34" charset="0"/>
                      <a:ea typeface="Arial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FB5C-4F78-A0C9-FB09D75EF929}"/>
                </c:ext>
              </c:extLst>
            </c:dLbl>
            <c:dLbl>
              <c:idx val="9"/>
              <c:layout>
                <c:manualLayout>
                  <c:xMode val="edge"/>
                  <c:yMode val="edge"/>
                  <c:x val="0.51581243184296621"/>
                  <c:y val="0.54559311003478084"/>
                </c:manualLayout>
              </c:layout>
              <c:spPr>
                <a:noFill/>
                <a:ln w="19050">
                  <a:noFill/>
                </a:ln>
              </c:spPr>
              <c:txPr>
                <a:bodyPr rot="0" vert="horz"/>
                <a:lstStyle/>
                <a:p>
                  <a:pPr algn="ctr">
                    <a:defRPr sz="1400" b="1" i="0" u="none" strike="noStrike" baseline="0">
                      <a:solidFill>
                        <a:schemeClr val="accent2">
                          <a:lumMod val="75000"/>
                        </a:schemeClr>
                      </a:solidFill>
                      <a:latin typeface="Arial" panose="020B0604020202020204" pitchFamily="34" charset="0"/>
                      <a:ea typeface="Arial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FB5C-4F78-A0C9-FB09D75EF929}"/>
                </c:ext>
              </c:extLst>
            </c:dLbl>
            <c:dLbl>
              <c:idx val="10"/>
              <c:layout>
                <c:manualLayout>
                  <c:xMode val="edge"/>
                  <c:yMode val="edge"/>
                  <c:x val="0.56052344601962922"/>
                  <c:y val="0.54559311003478084"/>
                </c:manualLayout>
              </c:layout>
              <c:spPr>
                <a:noFill/>
                <a:ln w="19050">
                  <a:noFill/>
                </a:ln>
              </c:spPr>
              <c:txPr>
                <a:bodyPr rot="0" vert="horz"/>
                <a:lstStyle/>
                <a:p>
                  <a:pPr algn="ctr">
                    <a:defRPr sz="1400" b="1" i="0" u="none" strike="noStrike" baseline="0">
                      <a:solidFill>
                        <a:schemeClr val="accent2">
                          <a:lumMod val="75000"/>
                        </a:schemeClr>
                      </a:solidFill>
                      <a:latin typeface="Arial" panose="020B0604020202020204" pitchFamily="34" charset="0"/>
                      <a:ea typeface="Arial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FB5C-4F78-A0C9-FB09D75EF929}"/>
                </c:ext>
              </c:extLst>
            </c:dLbl>
            <c:dLbl>
              <c:idx val="11"/>
              <c:layout>
                <c:manualLayout>
                  <c:xMode val="edge"/>
                  <c:yMode val="edge"/>
                  <c:x val="0.60523446019629223"/>
                  <c:y val="0.54559311003478084"/>
                </c:manualLayout>
              </c:layout>
              <c:spPr>
                <a:noFill/>
                <a:ln w="19050">
                  <a:noFill/>
                </a:ln>
              </c:spPr>
              <c:txPr>
                <a:bodyPr rot="0" vert="horz"/>
                <a:lstStyle/>
                <a:p>
                  <a:pPr algn="ctr">
                    <a:defRPr sz="1400" b="1" i="0" u="none" strike="noStrike" baseline="0">
                      <a:solidFill>
                        <a:schemeClr val="accent2">
                          <a:lumMod val="75000"/>
                        </a:schemeClr>
                      </a:solidFill>
                      <a:latin typeface="Arial" panose="020B0604020202020204" pitchFamily="34" charset="0"/>
                      <a:ea typeface="Arial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FB5C-4F78-A0C9-FB09D75EF929}"/>
                </c:ext>
              </c:extLst>
            </c:dLbl>
            <c:dLbl>
              <c:idx val="12"/>
              <c:layout>
                <c:manualLayout>
                  <c:xMode val="edge"/>
                  <c:yMode val="edge"/>
                  <c:x val="0.64885496183206104"/>
                  <c:y val="0.54559311003478084"/>
                </c:manualLayout>
              </c:layout>
              <c:spPr>
                <a:noFill/>
                <a:ln w="19050">
                  <a:noFill/>
                </a:ln>
              </c:spPr>
              <c:txPr>
                <a:bodyPr rot="0" vert="horz"/>
                <a:lstStyle/>
                <a:p>
                  <a:pPr algn="ctr">
                    <a:defRPr sz="1400" b="1" i="0" u="none" strike="noStrike" baseline="0">
                      <a:solidFill>
                        <a:schemeClr val="accent2">
                          <a:lumMod val="75000"/>
                        </a:schemeClr>
                      </a:solidFill>
                      <a:latin typeface="Arial" panose="020B0604020202020204" pitchFamily="34" charset="0"/>
                      <a:ea typeface="Arial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FB5C-4F78-A0C9-FB09D75EF929}"/>
                </c:ext>
              </c:extLst>
            </c:dLbl>
            <c:dLbl>
              <c:idx val="13"/>
              <c:layout>
                <c:manualLayout>
                  <c:xMode val="edge"/>
                  <c:yMode val="edge"/>
                  <c:x val="0.70447110141766633"/>
                  <c:y val="0.54255359410143944"/>
                </c:manualLayout>
              </c:layout>
              <c:spPr>
                <a:noFill/>
                <a:ln w="19050">
                  <a:noFill/>
                </a:ln>
              </c:spPr>
              <c:txPr>
                <a:bodyPr rot="0" vert="horz"/>
                <a:lstStyle/>
                <a:p>
                  <a:pPr algn="ctr">
                    <a:defRPr sz="1400" b="1" i="0" u="none" strike="noStrike" baseline="0">
                      <a:solidFill>
                        <a:schemeClr val="accent2">
                          <a:lumMod val="75000"/>
                        </a:schemeClr>
                      </a:solidFill>
                      <a:latin typeface="Arial" panose="020B0604020202020204" pitchFamily="34" charset="0"/>
                      <a:ea typeface="Arial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FB5C-4F78-A0C9-FB09D75EF929}"/>
                </c:ext>
              </c:extLst>
            </c:dLbl>
            <c:dLbl>
              <c:idx val="14"/>
              <c:layout>
                <c:manualLayout>
                  <c:xMode val="edge"/>
                  <c:yMode val="edge"/>
                  <c:x val="0.74591057797164673"/>
                  <c:y val="0.54407335206811014"/>
                </c:manualLayout>
              </c:layout>
              <c:spPr>
                <a:noFill/>
                <a:ln w="19050">
                  <a:noFill/>
                </a:ln>
              </c:spPr>
              <c:txPr>
                <a:bodyPr rot="0" vert="horz"/>
                <a:lstStyle/>
                <a:p>
                  <a:pPr algn="ctr">
                    <a:defRPr sz="1400" b="1" i="0" u="none" strike="noStrike" baseline="0">
                      <a:solidFill>
                        <a:schemeClr val="accent2">
                          <a:lumMod val="75000"/>
                        </a:schemeClr>
                      </a:solidFill>
                      <a:latin typeface="Arial" panose="020B0604020202020204" pitchFamily="34" charset="0"/>
                      <a:ea typeface="Arial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FB5C-4F78-A0C9-FB09D75EF929}"/>
                </c:ext>
              </c:extLst>
            </c:dLbl>
            <c:dLbl>
              <c:idx val="15"/>
              <c:layout>
                <c:manualLayout>
                  <c:xMode val="edge"/>
                  <c:yMode val="edge"/>
                  <c:x val="0.79389312977099236"/>
                  <c:y val="0.53951407816809804"/>
                </c:manualLayout>
              </c:layout>
              <c:spPr>
                <a:noFill/>
                <a:ln w="19050">
                  <a:noFill/>
                </a:ln>
              </c:spPr>
              <c:txPr>
                <a:bodyPr rot="0" vert="horz"/>
                <a:lstStyle/>
                <a:p>
                  <a:pPr algn="ctr">
                    <a:defRPr sz="1400" b="1" i="0" u="none" strike="noStrike" baseline="0">
                      <a:solidFill>
                        <a:schemeClr val="accent2">
                          <a:lumMod val="75000"/>
                        </a:schemeClr>
                      </a:solidFill>
                      <a:latin typeface="Arial" panose="020B0604020202020204" pitchFamily="34" charset="0"/>
                      <a:ea typeface="Arial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FB5C-4F78-A0C9-FB09D75EF929}"/>
                </c:ext>
              </c:extLst>
            </c:dLbl>
            <c:dLbl>
              <c:idx val="16"/>
              <c:layout>
                <c:manualLayout>
                  <c:xMode val="edge"/>
                  <c:yMode val="edge"/>
                  <c:x val="0.83860414394765537"/>
                  <c:y val="0.53951407816809804"/>
                </c:manualLayout>
              </c:layout>
              <c:spPr>
                <a:noFill/>
                <a:ln w="19050">
                  <a:noFill/>
                </a:ln>
              </c:spPr>
              <c:txPr>
                <a:bodyPr rot="0" vert="horz"/>
                <a:lstStyle/>
                <a:p>
                  <a:pPr algn="ctr">
                    <a:defRPr sz="1400" b="1" i="0" u="none" strike="noStrike" baseline="0">
                      <a:solidFill>
                        <a:schemeClr val="accent2">
                          <a:lumMod val="75000"/>
                        </a:schemeClr>
                      </a:solidFill>
                      <a:latin typeface="Arial" panose="020B0604020202020204" pitchFamily="34" charset="0"/>
                      <a:ea typeface="Arial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FB5C-4F78-A0C9-FB09D75EF929}"/>
                </c:ext>
              </c:extLst>
            </c:dLbl>
            <c:dLbl>
              <c:idx val="17"/>
              <c:layout>
                <c:manualLayout>
                  <c:xMode val="edge"/>
                  <c:yMode val="edge"/>
                  <c:x val="0.88222464558342417"/>
                  <c:y val="0.53951407816809804"/>
                </c:manualLayout>
              </c:layout>
              <c:spPr>
                <a:noFill/>
                <a:ln w="19050">
                  <a:noFill/>
                </a:ln>
              </c:spPr>
              <c:txPr>
                <a:bodyPr rot="0" vert="horz"/>
                <a:lstStyle/>
                <a:p>
                  <a:pPr algn="ctr">
                    <a:defRPr sz="1400" b="1" i="0" u="none" strike="noStrike" baseline="0">
                      <a:solidFill>
                        <a:schemeClr val="accent2">
                          <a:lumMod val="75000"/>
                        </a:schemeClr>
                      </a:solidFill>
                      <a:latin typeface="Arial" panose="020B0604020202020204" pitchFamily="34" charset="0"/>
                      <a:ea typeface="Arial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FB5C-4F78-A0C9-FB09D75EF929}"/>
                </c:ext>
              </c:extLst>
            </c:dLbl>
            <c:dLbl>
              <c:idx val="18"/>
              <c:layout>
                <c:manualLayout>
                  <c:xMode val="edge"/>
                  <c:yMode val="edge"/>
                  <c:x val="0.92911668484187571"/>
                  <c:y val="0.54255359410143944"/>
                </c:manualLayout>
              </c:layout>
              <c:spPr>
                <a:noFill/>
                <a:ln w="19050">
                  <a:noFill/>
                </a:ln>
              </c:spPr>
              <c:txPr>
                <a:bodyPr rot="0" vert="horz"/>
                <a:lstStyle/>
                <a:p>
                  <a:pPr algn="ctr">
                    <a:defRPr sz="1400" b="1" i="0" u="none" strike="noStrike" baseline="0">
                      <a:solidFill>
                        <a:schemeClr val="accent2">
                          <a:lumMod val="75000"/>
                        </a:schemeClr>
                      </a:solidFill>
                      <a:latin typeface="Arial" panose="020B0604020202020204" pitchFamily="34" charset="0"/>
                      <a:ea typeface="Arial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FB5C-4F78-A0C9-FB09D75EF929}"/>
                </c:ext>
              </c:extLst>
            </c:dLbl>
            <c:dLbl>
              <c:idx val="19"/>
              <c:layout>
                <c:manualLayout>
                  <c:xMode val="edge"/>
                  <c:yMode val="edge"/>
                  <c:x val="0.97491821155943292"/>
                  <c:y val="0.54407335206811014"/>
                </c:manualLayout>
              </c:layout>
              <c:spPr>
                <a:noFill/>
                <a:ln w="19050">
                  <a:noFill/>
                </a:ln>
              </c:spPr>
              <c:txPr>
                <a:bodyPr rot="0" vert="horz"/>
                <a:lstStyle/>
                <a:p>
                  <a:pPr algn="ctr">
                    <a:defRPr sz="1400" b="1" i="0" u="none" strike="noStrike" baseline="0">
                      <a:solidFill>
                        <a:schemeClr val="accent2">
                          <a:lumMod val="75000"/>
                        </a:schemeClr>
                      </a:solidFill>
                      <a:latin typeface="Arial" panose="020B0604020202020204" pitchFamily="34" charset="0"/>
                      <a:ea typeface="Arial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FB5C-4F78-A0C9-FB09D75EF929}"/>
                </c:ext>
              </c:extLst>
            </c:dLbl>
            <c:dLbl>
              <c:idx val="20"/>
              <c:spPr>
                <a:noFill/>
                <a:ln w="19050">
                  <a:noFill/>
                </a:ln>
              </c:spPr>
              <c:txPr>
                <a:bodyPr rot="0" vert="horz"/>
                <a:lstStyle/>
                <a:p>
                  <a:pPr algn="ctr">
                    <a:defRPr sz="1400" b="1" i="0" u="none" strike="noStrike" baseline="0">
                      <a:solidFill>
                        <a:schemeClr val="accent2">
                          <a:lumMod val="75000"/>
                        </a:schemeClr>
                      </a:solidFill>
                      <a:latin typeface="Arial" panose="020B0604020202020204" pitchFamily="34" charset="0"/>
                      <a:ea typeface="Arial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FB5C-4F78-A0C9-FB09D75EF929}"/>
                </c:ext>
              </c:extLst>
            </c:dLbl>
            <c:spPr>
              <a:noFill/>
              <a:ln w="19050">
                <a:noFill/>
              </a:ln>
            </c:spPr>
            <c:txPr>
              <a:bodyPr rot="0" vert="horz" wrap="square" lIns="38100" tIns="19050" rIns="38100" bIns="19050" anchor="ctr">
                <a:spAutoFit/>
              </a:bodyPr>
              <a:lstStyle/>
              <a:p>
                <a:pPr algn="ctr">
                  <a:defRPr sz="1400" b="1" i="0" u="none" strike="noStrike" baseline="0">
                    <a:solidFill>
                      <a:schemeClr val="accent2">
                        <a:lumMod val="75000"/>
                      </a:schemeClr>
                    </a:solidFill>
                    <a:latin typeface="Arial" panose="020B0604020202020204" pitchFamily="34" charset="0"/>
                    <a:ea typeface="Arial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'[Диаграмма  внебюджет.xlsx]9 мес'!$E$5:$AN$5</c:f>
              <c:strCache>
                <c:ptCount val="6"/>
                <c:pt idx="0">
                  <c:v>УЗ "Кричевская ЦРБ"</c:v>
                </c:pt>
                <c:pt idx="1">
                  <c:v>Образование</c:v>
                </c:pt>
                <c:pt idx="2">
                  <c:v>Культура</c:v>
                </c:pt>
                <c:pt idx="3">
                  <c:v>РЦСОН</c:v>
                </c:pt>
                <c:pt idx="4">
                  <c:v>Физическая культура и спорт</c:v>
                </c:pt>
                <c:pt idx="5">
                  <c:v>ВСУ "Райветстанция"</c:v>
                </c:pt>
              </c:strCache>
            </c:strRef>
          </c:cat>
          <c:val>
            <c:numRef>
              <c:f>'[Диаграмма  внебюджет.xlsx]9 мес'!$B$26:$AN$26</c:f>
              <c:numCache>
                <c:formatCode>0.0</c:formatCode>
                <c:ptCount val="6"/>
                <c:pt idx="0">
                  <c:v>480.3</c:v>
                </c:pt>
                <c:pt idx="1">
                  <c:v>137</c:v>
                </c:pt>
                <c:pt idx="2">
                  <c:v>91.1</c:v>
                </c:pt>
                <c:pt idx="3">
                  <c:v>105.3</c:v>
                </c:pt>
                <c:pt idx="4">
                  <c:v>25.9</c:v>
                </c:pt>
                <c:pt idx="5">
                  <c:v>54.5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B-FB5C-4F78-A0C9-FB09D75EF9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039920"/>
        <c:axId val="1"/>
      </c:barChart>
      <c:lineChart>
        <c:grouping val="standard"/>
        <c:varyColors val="0"/>
        <c:ser>
          <c:idx val="3"/>
          <c:order val="2"/>
          <c:tx>
            <c:strRef>
              <c:f>'[Диаграмма  внебюджет.xlsx]Диаграмма 1'!$A$28</c:f>
              <c:strCache>
                <c:ptCount val="1"/>
                <c:pt idx="0">
                  <c:v>(% в общем объеме поступлений)</c:v>
                </c:pt>
              </c:strCache>
            </c:strRef>
          </c:tx>
          <c:dLbls>
            <c:dLbl>
              <c:idx val="0"/>
              <c:layout>
                <c:manualLayout>
                  <c:xMode val="edge"/>
                  <c:yMode val="edge"/>
                  <c:x val="0.10583153347732181"/>
                  <c:y val="0.89967779707378426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FB5C-4F78-A0C9-FB09D75EF929}"/>
                </c:ext>
              </c:extLst>
            </c:dLbl>
            <c:dLbl>
              <c:idx val="1"/>
              <c:layout>
                <c:manualLayout>
                  <c:xMode val="edge"/>
                  <c:yMode val="edge"/>
                  <c:x val="0.24298056155507558"/>
                  <c:y val="0.75404649898630127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FB5C-4F78-A0C9-FB09D75EF929}"/>
                </c:ext>
              </c:extLst>
            </c:dLbl>
            <c:dLbl>
              <c:idx val="2"/>
              <c:layout>
                <c:manualLayout>
                  <c:xMode val="edge"/>
                  <c:yMode val="edge"/>
                  <c:x val="0.37796976241900648"/>
                  <c:y val="0.90129592260808966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FB5C-4F78-A0C9-FB09D75EF929}"/>
                </c:ext>
              </c:extLst>
            </c:dLbl>
            <c:dLbl>
              <c:idx val="3"/>
              <c:layout>
                <c:manualLayout>
                  <c:xMode val="edge"/>
                  <c:yMode val="edge"/>
                  <c:x val="0.5"/>
                  <c:y val="0.89967779707378426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FB5C-4F78-A0C9-FB09D75EF929}"/>
                </c:ext>
              </c:extLst>
            </c:dLbl>
            <c:dLbl>
              <c:idx val="4"/>
              <c:layout>
                <c:manualLayout>
                  <c:xMode val="edge"/>
                  <c:yMode val="edge"/>
                  <c:x val="0.63390928725701945"/>
                  <c:y val="0.89967779707378426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FB5C-4F78-A0C9-FB09D75EF929}"/>
                </c:ext>
              </c:extLst>
            </c:dLbl>
            <c:dLbl>
              <c:idx val="5"/>
              <c:layout>
                <c:manualLayout>
                  <c:xMode val="edge"/>
                  <c:yMode val="edge"/>
                  <c:x val="0.77321814254859611"/>
                  <c:y val="0.89967779707378426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1-FB5C-4F78-A0C9-FB09D75EF929}"/>
                </c:ext>
              </c:extLst>
            </c:dLbl>
            <c:dLbl>
              <c:idx val="6"/>
              <c:layout>
                <c:manualLayout>
                  <c:xMode val="edge"/>
                  <c:yMode val="edge"/>
                  <c:x val="0.89632829373650103"/>
                  <c:y val="0.89805967153947897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2-FB5C-4F78-A0C9-FB09D75EF929}"/>
                </c:ext>
              </c:extLst>
            </c:dLbl>
            <c:dLbl>
              <c:idx val="7"/>
              <c:layout>
                <c:manualLayout>
                  <c:xMode val="edge"/>
                  <c:yMode val="edge"/>
                  <c:x val="0.80261723009814612"/>
                  <c:y val="0.42553223066779561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3-FB5C-4F78-A0C9-FB09D75EF929}"/>
                </c:ext>
              </c:extLst>
            </c:dLbl>
            <c:dLbl>
              <c:idx val="8"/>
              <c:layout>
                <c:manualLayout>
                  <c:xMode val="edge"/>
                  <c:yMode val="edge"/>
                  <c:x val="0.9007633587786259"/>
                  <c:y val="0.56990923750151201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4-FB5C-4F78-A0C9-FB09D75EF929}"/>
                </c:ext>
              </c:extLst>
            </c:dLbl>
            <c:dLbl>
              <c:idx val="9"/>
              <c:layout>
                <c:manualLayout>
                  <c:xMode val="edge"/>
                  <c:yMode val="edge"/>
                  <c:x val="0.99781897491821159"/>
                  <c:y val="0.44680884220118539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5-FB5C-4F78-A0C9-FB09D75EF929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6-FB5C-4F78-A0C9-FB09D75EF929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7-FB5C-4F78-A0C9-FB09D75EF929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8-FB5C-4F78-A0C9-FB09D75EF929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9-FB5C-4F78-A0C9-FB09D75EF929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A-FB5C-4F78-A0C9-FB09D75EF929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B-FB5C-4F78-A0C9-FB09D75EF929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C-FB5C-4F78-A0C9-FB09D75EF929}"/>
                </c:ext>
              </c:extLst>
            </c:dLbl>
            <c:dLbl>
              <c:idx val="1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D-FB5C-4F78-A0C9-FB09D75EF929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E-FB5C-4F78-A0C9-FB09D75EF929}"/>
                </c:ext>
              </c:extLst>
            </c:dLbl>
            <c:dLbl>
              <c:idx val="1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F-FB5C-4F78-A0C9-FB09D75EF929}"/>
                </c:ext>
              </c:extLst>
            </c:dLbl>
            <c:dLbl>
              <c:idx val="2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0-FB5C-4F78-A0C9-FB09D75EF929}"/>
                </c:ext>
              </c:extLst>
            </c:dLbl>
            <c:spPr>
              <a:noFill/>
              <a:ln w="25400">
                <a:noFill/>
              </a:ln>
            </c:spPr>
            <c:txPr>
              <a:bodyPr rot="-1800000" vert="horz" wrap="square" lIns="38100" tIns="19050" rIns="38100" bIns="19050" anchor="ctr">
                <a:spAutoFit/>
              </a:bodyPr>
              <a:lstStyle/>
              <a:p>
                <a:pPr algn="ctr"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'[Диаграмма  внебюджет.xlsx]Диаграмма 1'!$E$30:$N$30</c:f>
              <c:numCache>
                <c:formatCode>0.0</c:formatCode>
                <c:ptCount val="6"/>
                <c:pt idx="0">
                  <c:v>120.23006743355813</c:v>
                </c:pt>
                <c:pt idx="1">
                  <c:v>119.23937360178969</c:v>
                </c:pt>
                <c:pt idx="2">
                  <c:v>129.21985815602838</c:v>
                </c:pt>
                <c:pt idx="3">
                  <c:v>112.98283261802575</c:v>
                </c:pt>
                <c:pt idx="4">
                  <c:v>81.92307692307692</c:v>
                </c:pt>
                <c:pt idx="5">
                  <c:v>117.71058315334774</c:v>
                </c:pt>
              </c:numCache>
            </c:numRef>
          </c:cat>
          <c:val>
            <c:numRef>
              <c:f>'[Диаграмма  внебюджет.xlsx]Диаграмма 1'!$B$28:$AN$28</c:f>
            </c:numRef>
          </c:val>
          <c:smooth val="0"/>
          <c:extLst>
            <c:ext xmlns:c16="http://schemas.microsoft.com/office/drawing/2014/chart" uri="{C3380CC4-5D6E-409C-BE32-E72D297353CC}">
              <c16:uniqueId val="{00000041-FB5C-4F78-A0C9-FB09D75EF929}"/>
            </c:ext>
          </c:extLst>
        </c:ser>
        <c:ser>
          <c:idx val="2"/>
          <c:order val="3"/>
          <c:tx>
            <c:strRef>
              <c:f>'[Диаграмма  внебюджет.xlsx]9 мес'!$A$30</c:f>
              <c:strCache>
                <c:ptCount val="1"/>
                <c:pt idx="0">
                  <c:v>Темп роста %</c:v>
                </c:pt>
              </c:strCache>
            </c:strRef>
          </c:tx>
          <c:spPr>
            <a:ln w="3810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diamond"/>
            <c:size val="11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4.5251161801694945E-2"/>
                  <c:y val="4.3894762774671525E-2"/>
                </c:manualLayout>
              </c:layout>
              <c:spPr>
                <a:solidFill>
                  <a:schemeClr val="accent4">
                    <a:lumMod val="20000"/>
                    <a:lumOff val="80000"/>
                  </a:schemeClr>
                </a:solidFill>
                <a:ln w="25400">
                  <a:noFill/>
                </a:ln>
              </c:spPr>
              <c:txPr>
                <a:bodyPr rot="0"/>
                <a:lstStyle/>
                <a:p>
                  <a:pPr>
                    <a:defRPr sz="1400" b="1" i="0" u="none" strike="noStrike" baseline="0">
                      <a:solidFill>
                        <a:schemeClr val="accent4">
                          <a:lumMod val="75000"/>
                        </a:schemeClr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2-FB5C-4F78-A0C9-FB09D75EF929}"/>
                </c:ext>
              </c:extLst>
            </c:dLbl>
            <c:dLbl>
              <c:idx val="1"/>
              <c:layout>
                <c:manualLayout>
                  <c:x val="-4.8126638483124845E-2"/>
                  <c:y val="-5.1822159949813019E-2"/>
                </c:manualLayout>
              </c:layout>
              <c:spPr>
                <a:solidFill>
                  <a:schemeClr val="accent4">
                    <a:lumMod val="20000"/>
                    <a:lumOff val="80000"/>
                  </a:schemeClr>
                </a:solidFill>
                <a:ln w="25400">
                  <a:noFill/>
                </a:ln>
              </c:spPr>
              <c:txPr>
                <a:bodyPr rot="0"/>
                <a:lstStyle/>
                <a:p>
                  <a:pPr>
                    <a:defRPr sz="1400" b="1" i="0" u="none" strike="noStrike" baseline="0">
                      <a:solidFill>
                        <a:schemeClr val="accent4">
                          <a:lumMod val="75000"/>
                        </a:schemeClr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3-FB5C-4F78-A0C9-FB09D75EF929}"/>
                </c:ext>
              </c:extLst>
            </c:dLbl>
            <c:dLbl>
              <c:idx val="2"/>
              <c:layout>
                <c:manualLayout>
                  <c:x val="-4.2816227825978284E-2"/>
                  <c:y val="-5.1149314003888433E-2"/>
                </c:manualLayout>
              </c:layout>
              <c:spPr>
                <a:solidFill>
                  <a:schemeClr val="accent4">
                    <a:lumMod val="20000"/>
                    <a:lumOff val="80000"/>
                  </a:schemeClr>
                </a:solidFill>
                <a:ln w="25400">
                  <a:noFill/>
                </a:ln>
              </c:spPr>
              <c:txPr>
                <a:bodyPr rot="0"/>
                <a:lstStyle/>
                <a:p>
                  <a:pPr>
                    <a:defRPr sz="1400" b="1" i="0" u="none" strike="noStrike" baseline="0">
                      <a:solidFill>
                        <a:schemeClr val="accent4">
                          <a:lumMod val="75000"/>
                        </a:schemeClr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4-FB5C-4F78-A0C9-FB09D75EF929}"/>
                </c:ext>
              </c:extLst>
            </c:dLbl>
            <c:dLbl>
              <c:idx val="3"/>
              <c:layout>
                <c:manualLayout>
                  <c:x val="-4.289596617228892E-2"/>
                  <c:y val="-5.2969653468680468E-2"/>
                </c:manualLayout>
              </c:layout>
              <c:spPr>
                <a:solidFill>
                  <a:schemeClr val="accent4">
                    <a:lumMod val="20000"/>
                    <a:lumOff val="80000"/>
                  </a:schemeClr>
                </a:solidFill>
                <a:ln w="25400">
                  <a:noFill/>
                </a:ln>
              </c:spPr>
              <c:txPr>
                <a:bodyPr rot="0"/>
                <a:lstStyle/>
                <a:p>
                  <a:pPr>
                    <a:defRPr sz="1400" b="1" i="0" u="none" strike="noStrike" baseline="0">
                      <a:solidFill>
                        <a:schemeClr val="accent4">
                          <a:lumMod val="75000"/>
                        </a:schemeClr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5-FB5C-4F78-A0C9-FB09D75EF929}"/>
                </c:ext>
              </c:extLst>
            </c:dLbl>
            <c:dLbl>
              <c:idx val="4"/>
              <c:layout>
                <c:manualLayout>
                  <c:x val="-4.5347803744811177E-2"/>
                  <c:y val="-4.7059244742273056E-2"/>
                </c:manualLayout>
              </c:layout>
              <c:spPr>
                <a:solidFill>
                  <a:schemeClr val="accent4">
                    <a:lumMod val="20000"/>
                    <a:lumOff val="80000"/>
                  </a:schemeClr>
                </a:solidFill>
                <a:ln w="25400">
                  <a:noFill/>
                </a:ln>
              </c:spPr>
              <c:txPr>
                <a:bodyPr rot="0"/>
                <a:lstStyle/>
                <a:p>
                  <a:pPr>
                    <a:defRPr sz="1400" b="1" i="0" u="none" strike="noStrike" baseline="0">
                      <a:solidFill>
                        <a:schemeClr val="accent4">
                          <a:lumMod val="75000"/>
                        </a:schemeClr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6-FB5C-4F78-A0C9-FB09D75EF929}"/>
                </c:ext>
              </c:extLst>
            </c:dLbl>
            <c:dLbl>
              <c:idx val="5"/>
              <c:layout>
                <c:manualLayout>
                  <c:x val="-4.26784343678802E-2"/>
                  <c:y val="-3.940266801240825E-2"/>
                </c:manualLayout>
              </c:layout>
              <c:spPr>
                <a:solidFill>
                  <a:schemeClr val="accent4">
                    <a:lumMod val="20000"/>
                    <a:lumOff val="80000"/>
                  </a:schemeClr>
                </a:solidFill>
                <a:ln w="25400">
                  <a:noFill/>
                </a:ln>
              </c:spPr>
              <c:txPr>
                <a:bodyPr rot="0"/>
                <a:lstStyle/>
                <a:p>
                  <a:pPr>
                    <a:defRPr sz="1400" b="1" i="0" u="none" strike="noStrike" baseline="0">
                      <a:solidFill>
                        <a:schemeClr val="accent4">
                          <a:lumMod val="75000"/>
                        </a:schemeClr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7-FB5C-4F78-A0C9-FB09D75EF929}"/>
                </c:ext>
              </c:extLst>
            </c:dLbl>
            <c:spPr>
              <a:solidFill>
                <a:schemeClr val="accent4">
                  <a:lumMod val="20000"/>
                  <a:lumOff val="80000"/>
                </a:schemeClr>
              </a:solidFill>
              <a:ln w="25400">
                <a:noFill/>
              </a:ln>
            </c:spPr>
            <c:txPr>
              <a:bodyPr rot="0" wrap="square" lIns="38100" tIns="19050" rIns="38100" bIns="19050" anchor="ctr">
                <a:spAutoFit/>
              </a:bodyPr>
              <a:lstStyle/>
              <a:p>
                <a:pPr>
                  <a:defRPr sz="1400" b="1" i="0" u="none" strike="noStrike" baseline="0">
                    <a:solidFill>
                      <a:schemeClr val="accent4">
                        <a:lumMod val="75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'[Диаграмма  внебюджет.xlsx]9 мес'!$E$30:$N$30</c:f>
              <c:numCache>
                <c:formatCode>0.0</c:formatCode>
                <c:ptCount val="6"/>
                <c:pt idx="0">
                  <c:v>124.30124223602486</c:v>
                </c:pt>
                <c:pt idx="1">
                  <c:v>120.81128747795414</c:v>
                </c:pt>
                <c:pt idx="2">
                  <c:v>129.21985815602838</c:v>
                </c:pt>
                <c:pt idx="3">
                  <c:v>112.98283261802575</c:v>
                </c:pt>
                <c:pt idx="4">
                  <c:v>86.62207357859532</c:v>
                </c:pt>
                <c:pt idx="5">
                  <c:v>117.71058315334774</c:v>
                </c:pt>
              </c:numCache>
            </c:numRef>
          </c:cat>
          <c:val>
            <c:numRef>
              <c:f>'[Диаграмма  внебюджет.xlsx]9 мес'!$E$32:$N$32</c:f>
              <c:numCache>
                <c:formatCode>General</c:formatCode>
                <c:ptCount val="6"/>
                <c:pt idx="0">
                  <c:v>124.3</c:v>
                </c:pt>
                <c:pt idx="1">
                  <c:v>120.9</c:v>
                </c:pt>
                <c:pt idx="2">
                  <c:v>129.30000000000001</c:v>
                </c:pt>
                <c:pt idx="3">
                  <c:v>113.1</c:v>
                </c:pt>
                <c:pt idx="4">
                  <c:v>86.6</c:v>
                </c:pt>
                <c:pt idx="5">
                  <c:v>117.8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48-FB5C-4F78-A0C9-FB09D75EF9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039920"/>
        <c:axId val="1"/>
      </c:lineChart>
      <c:catAx>
        <c:axId val="3603992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1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numFmt formatCode="0.0" sourceLinked="1"/>
        <c:majorTickMark val="cross"/>
        <c:min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603992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4.6985593467483232E-2"/>
          <c:y val="0.9390360396463886"/>
          <c:w val="0.91203161271507727"/>
          <c:h val="6.0713492151665688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800" b="0" i="0" u="none" strike="noStrike" baseline="0">
              <a:solidFill>
                <a:srgbClr val="000000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0.77549</cdr:x>
      <cdr:y>0.96225</cdr:y>
    </cdr:from>
    <cdr:to>
      <cdr:x>0.77326</cdr:x>
      <cdr:y>0.9625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249521" y="9247639"/>
          <a:ext cx="1790311" cy="4023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LID4096"/>
        </a:p>
      </cdr:txBody>
    </cdr:sp>
  </cdr:relSizeAnchor>
  <cdr:relSizeAnchor xmlns:cdr="http://schemas.openxmlformats.org/drawingml/2006/chartDrawing">
    <cdr:from>
      <cdr:x>0.027</cdr:x>
      <cdr:y>0.73024</cdr:y>
    </cdr:from>
    <cdr:to>
      <cdr:x>0.027</cdr:x>
      <cdr:y>0.73049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32397" y="6577235"/>
          <a:ext cx="10201132" cy="2354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LID4096"/>
        </a:p>
      </cdr:txBody>
    </cdr:sp>
  </cdr:relSizeAnchor>
  <cdr:relSizeAnchor xmlns:cdr="http://schemas.openxmlformats.org/drawingml/2006/chartDrawing">
    <cdr:from>
      <cdr:x>0.86674</cdr:x>
      <cdr:y>0.99975</cdr:y>
    </cdr:from>
    <cdr:to>
      <cdr:x>0.86501</cdr:x>
      <cdr:y>0.99975</cdr:y>
    </cdr:to>
    <cdr:sp macro="" textlink="">
      <cdr:nvSpPr>
        <cdr:cNvPr id="4" name="TextBox 3"/>
        <cdr:cNvSpPr txBox="1"/>
      </cdr:nvSpPr>
      <cdr:spPr>
        <a:xfrm xmlns:a="http://schemas.openxmlformats.org/drawingml/2006/main" flipV="1">
          <a:off x="10443457" y="9649944"/>
          <a:ext cx="1177043" cy="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LID4096"/>
        </a:p>
      </cdr:txBody>
    </cdr:sp>
  </cdr:relSizeAnchor>
  <cdr:relSizeAnchor xmlns:cdr="http://schemas.openxmlformats.org/drawingml/2006/chartDrawing">
    <cdr:from>
      <cdr:x>0.77549</cdr:x>
      <cdr:y>0.96225</cdr:y>
    </cdr:from>
    <cdr:to>
      <cdr:x>0.77326</cdr:x>
      <cdr:y>0.9625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8249521" y="9247639"/>
          <a:ext cx="1790311" cy="4023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LID4096"/>
        </a:p>
      </cdr:txBody>
    </cdr:sp>
  </cdr:relSizeAnchor>
  <cdr:relSizeAnchor xmlns:cdr="http://schemas.openxmlformats.org/drawingml/2006/chartDrawing">
    <cdr:from>
      <cdr:x>0.027</cdr:x>
      <cdr:y>0.73024</cdr:y>
    </cdr:from>
    <cdr:to>
      <cdr:x>0.027</cdr:x>
      <cdr:y>0.73049</cdr:y>
    </cdr:to>
    <cdr:sp macro="" textlink="">
      <cdr:nvSpPr>
        <cdr:cNvPr id="6" name="TextBox 2"/>
        <cdr:cNvSpPr txBox="1"/>
      </cdr:nvSpPr>
      <cdr:spPr>
        <a:xfrm xmlns:a="http://schemas.openxmlformats.org/drawingml/2006/main">
          <a:off x="332397" y="6577235"/>
          <a:ext cx="10201132" cy="2354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LID4096"/>
        </a:p>
      </cdr:txBody>
    </cdr:sp>
  </cdr:relSizeAnchor>
  <cdr:relSizeAnchor xmlns:cdr="http://schemas.openxmlformats.org/drawingml/2006/chartDrawing">
    <cdr:from>
      <cdr:x>0.86674</cdr:x>
      <cdr:y>0.99975</cdr:y>
    </cdr:from>
    <cdr:to>
      <cdr:x>0.86501</cdr:x>
      <cdr:y>0.99975</cdr:y>
    </cdr:to>
    <cdr:sp macro="" textlink="">
      <cdr:nvSpPr>
        <cdr:cNvPr id="7" name="TextBox 3"/>
        <cdr:cNvSpPr txBox="1"/>
      </cdr:nvSpPr>
      <cdr:spPr>
        <a:xfrm xmlns:a="http://schemas.openxmlformats.org/drawingml/2006/main" flipV="1">
          <a:off x="10443457" y="9649944"/>
          <a:ext cx="1177043" cy="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LID4096"/>
        </a:p>
      </cdr:txBody>
    </cdr:sp>
  </cdr:relSizeAnchor>
  <cdr:relSizeAnchor xmlns:cdr="http://schemas.openxmlformats.org/drawingml/2006/chartDrawing">
    <cdr:from>
      <cdr:x>0.85274</cdr:x>
      <cdr:y>0.97225</cdr:y>
    </cdr:from>
    <cdr:to>
      <cdr:x>0.85249</cdr:x>
      <cdr:y>0.97324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9713520" y="9419105"/>
          <a:ext cx="1692948" cy="3115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LID4096"/>
        </a:p>
      </cdr:txBody>
    </cdr:sp>
  </cdr:relSizeAnchor>
  <cdr:relSizeAnchor xmlns:cdr="http://schemas.openxmlformats.org/drawingml/2006/chartDrawing">
    <cdr:from>
      <cdr:x>0.77549</cdr:x>
      <cdr:y>0.96225</cdr:y>
    </cdr:from>
    <cdr:to>
      <cdr:x>0.77326</cdr:x>
      <cdr:y>0.9625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8249521" y="9247639"/>
          <a:ext cx="1790311" cy="4023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LID4096"/>
        </a:p>
      </cdr:txBody>
    </cdr:sp>
  </cdr:relSizeAnchor>
  <cdr:relSizeAnchor xmlns:cdr="http://schemas.openxmlformats.org/drawingml/2006/chartDrawing">
    <cdr:from>
      <cdr:x>0.027</cdr:x>
      <cdr:y>0.73024</cdr:y>
    </cdr:from>
    <cdr:to>
      <cdr:x>0.027</cdr:x>
      <cdr:y>0.73049</cdr:y>
    </cdr:to>
    <cdr:sp macro="" textlink="">
      <cdr:nvSpPr>
        <cdr:cNvPr id="10" name="TextBox 2"/>
        <cdr:cNvSpPr txBox="1"/>
      </cdr:nvSpPr>
      <cdr:spPr>
        <a:xfrm xmlns:a="http://schemas.openxmlformats.org/drawingml/2006/main">
          <a:off x="332397" y="6577235"/>
          <a:ext cx="10201132" cy="2354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LID4096"/>
        </a:p>
      </cdr:txBody>
    </cdr:sp>
  </cdr:relSizeAnchor>
  <cdr:relSizeAnchor xmlns:cdr="http://schemas.openxmlformats.org/drawingml/2006/chartDrawing">
    <cdr:from>
      <cdr:x>0.86674</cdr:x>
      <cdr:y>0.99975</cdr:y>
    </cdr:from>
    <cdr:to>
      <cdr:x>0.86501</cdr:x>
      <cdr:y>0.99975</cdr:y>
    </cdr:to>
    <cdr:sp macro="" textlink="">
      <cdr:nvSpPr>
        <cdr:cNvPr id="11" name="TextBox 3"/>
        <cdr:cNvSpPr txBox="1"/>
      </cdr:nvSpPr>
      <cdr:spPr>
        <a:xfrm xmlns:a="http://schemas.openxmlformats.org/drawingml/2006/main" flipV="1">
          <a:off x="10443457" y="9649944"/>
          <a:ext cx="1177043" cy="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LID4096"/>
        </a:p>
      </cdr:txBody>
    </cdr:sp>
  </cdr:relSizeAnchor>
  <cdr:relSizeAnchor xmlns:cdr="http://schemas.openxmlformats.org/drawingml/2006/chartDrawing">
    <cdr:from>
      <cdr:x>0.77549</cdr:x>
      <cdr:y>0.96225</cdr:y>
    </cdr:from>
    <cdr:to>
      <cdr:x>0.77326</cdr:x>
      <cdr:y>0.9625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8249521" y="9247639"/>
          <a:ext cx="1790311" cy="4023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LID4096"/>
        </a:p>
      </cdr:txBody>
    </cdr:sp>
  </cdr:relSizeAnchor>
  <cdr:relSizeAnchor xmlns:cdr="http://schemas.openxmlformats.org/drawingml/2006/chartDrawing">
    <cdr:from>
      <cdr:x>0.027</cdr:x>
      <cdr:y>0.73024</cdr:y>
    </cdr:from>
    <cdr:to>
      <cdr:x>0.027</cdr:x>
      <cdr:y>0.73049</cdr:y>
    </cdr:to>
    <cdr:sp macro="" textlink="">
      <cdr:nvSpPr>
        <cdr:cNvPr id="13" name="TextBox 2"/>
        <cdr:cNvSpPr txBox="1"/>
      </cdr:nvSpPr>
      <cdr:spPr>
        <a:xfrm xmlns:a="http://schemas.openxmlformats.org/drawingml/2006/main">
          <a:off x="332397" y="6577235"/>
          <a:ext cx="10201132" cy="2354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LID4096"/>
        </a:p>
      </cdr:txBody>
    </cdr:sp>
  </cdr:relSizeAnchor>
  <cdr:relSizeAnchor xmlns:cdr="http://schemas.openxmlformats.org/drawingml/2006/chartDrawing">
    <cdr:from>
      <cdr:x>0.86674</cdr:x>
      <cdr:y>0.99975</cdr:y>
    </cdr:from>
    <cdr:to>
      <cdr:x>0.86501</cdr:x>
      <cdr:y>0.99975</cdr:y>
    </cdr:to>
    <cdr:sp macro="" textlink="">
      <cdr:nvSpPr>
        <cdr:cNvPr id="14" name="TextBox 3"/>
        <cdr:cNvSpPr txBox="1"/>
      </cdr:nvSpPr>
      <cdr:spPr>
        <a:xfrm xmlns:a="http://schemas.openxmlformats.org/drawingml/2006/main" flipV="1">
          <a:off x="10443457" y="9649944"/>
          <a:ext cx="1177043" cy="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LID4096"/>
        </a:p>
      </cdr:txBody>
    </cdr:sp>
  </cdr:relSizeAnchor>
  <cdr:relSizeAnchor xmlns:cdr="http://schemas.openxmlformats.org/drawingml/2006/chartDrawing">
    <cdr:from>
      <cdr:x>0.80703</cdr:x>
      <cdr:y>0.97101</cdr:y>
    </cdr:from>
    <cdr:to>
      <cdr:x>0.98164</cdr:x>
      <cdr:y>0.996</cdr:y>
    </cdr:to>
    <cdr:sp macro="" textlink="">
      <cdr:nvSpPr>
        <cdr:cNvPr id="15" name="TextBox 7"/>
        <cdr:cNvSpPr txBox="1"/>
      </cdr:nvSpPr>
      <cdr:spPr>
        <a:xfrm xmlns:a="http://schemas.openxmlformats.org/drawingml/2006/main">
          <a:off x="8859521" y="12336780"/>
          <a:ext cx="1916840" cy="3174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4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0.24822</cdr:x>
      <cdr:y>0.01502</cdr:y>
    </cdr:from>
    <cdr:to>
      <cdr:x>0.83884</cdr:x>
      <cdr:y>0.12454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67744" y="102984"/>
          <a:ext cx="5395874" cy="751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>
              <a:latin typeface="Arial" panose="020B0604020202020204" pitchFamily="34" charset="0"/>
              <a:cs typeface="Arial" panose="020B0604020202020204" pitchFamily="34" charset="0"/>
            </a:rPr>
            <a:t>Структура доходов консолидированного бюджета </a:t>
          </a:r>
        </a:p>
        <a:p xmlns:a="http://schemas.openxmlformats.org/drawingml/2006/main">
          <a:pPr algn="ctr"/>
          <a:r>
            <a:rPr lang="ru-RU" sz="1600" b="1" dirty="0">
              <a:latin typeface="Arial" panose="020B0604020202020204" pitchFamily="34" charset="0"/>
              <a:cs typeface="Arial" panose="020B0604020202020204" pitchFamily="34" charset="0"/>
            </a:rPr>
            <a:t>Кричевского района за </a:t>
          </a:r>
          <a:r>
            <a:rPr lang="ru-RU" sz="1600" b="1">
              <a:latin typeface="Arial" panose="020B0604020202020204" pitchFamily="34" charset="0"/>
              <a:cs typeface="Arial" panose="020B0604020202020204" pitchFamily="34" charset="0"/>
            </a:rPr>
            <a:t>9 месяцев </a:t>
          </a:r>
          <a:r>
            <a:rPr lang="ru-RU" sz="1600" b="1" dirty="0">
              <a:latin typeface="Arial" panose="020B0604020202020204" pitchFamily="34" charset="0"/>
              <a:cs typeface="Arial" panose="020B0604020202020204" pitchFamily="34" charset="0"/>
            </a:rPr>
            <a:t>2021 года (тыс. рублей</a:t>
          </a:r>
          <a:r>
            <a:rPr lang="ru-RU" sz="1800" b="1" dirty="0">
              <a:latin typeface="Arial" panose="020B0604020202020204" pitchFamily="34" charset="0"/>
              <a:cs typeface="Arial" panose="020B0604020202020204" pitchFamily="34" charset="0"/>
            </a:rPr>
            <a:t>)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0.78217</cdr:x>
      <cdr:y>0.63058</cdr:y>
    </cdr:from>
    <cdr:to>
      <cdr:x>0.8868</cdr:x>
      <cdr:y>0.77213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836172" y="40735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0.80715</cdr:x>
      <cdr:y>0.85845</cdr:y>
    </cdr:from>
    <cdr:to>
      <cdr:x>0.91177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054453" y="615711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E7B45C1A-EFC2-4292-B6E0-8DDE3DA1BDB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E15C282-F715-4F6F-B264-465625784A4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3F3C320-CBA0-4B95-83FC-3B65A257F6CD}" type="datetimeFigureOut">
              <a:rPr lang="ru-RU"/>
              <a:pPr>
                <a:defRPr/>
              </a:pPr>
              <a:t>12.10.2021</a:t>
            </a:fld>
            <a:endParaRPr lang="ru-RU"/>
          </a:p>
        </p:txBody>
      </p:sp>
      <p:sp>
        <p:nvSpPr>
          <p:cNvPr id="4" name="Образ слайда 3">
            <a:extLst>
              <a:ext uri="{FF2B5EF4-FFF2-40B4-BE49-F238E27FC236}">
                <a16:creationId xmlns:a16="http://schemas.microsoft.com/office/drawing/2014/main" id="{FCE8FB4B-E4A2-4F13-8091-08FA6D0E7D2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>
            <a:extLst>
              <a:ext uri="{FF2B5EF4-FFF2-40B4-BE49-F238E27FC236}">
                <a16:creationId xmlns:a16="http://schemas.microsoft.com/office/drawing/2014/main" id="{F31B73C2-C510-4751-A89C-E0E7CF61E3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714875"/>
            <a:ext cx="5486400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49DBC1D-C0AF-4011-9E27-E1FA5B61A82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1988F71-D306-4356-BD6F-9A97DDA51C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9428163"/>
            <a:ext cx="29718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3FAA4F2-30D4-4C41-92D1-16DD17A92BC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>
            <a:extLst>
              <a:ext uri="{FF2B5EF4-FFF2-40B4-BE49-F238E27FC236}">
                <a16:creationId xmlns:a16="http://schemas.microsoft.com/office/drawing/2014/main" id="{DB84BD3B-6758-4D42-A361-5EAF5CD08FF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>
            <a:extLst>
              <a:ext uri="{FF2B5EF4-FFF2-40B4-BE49-F238E27FC236}">
                <a16:creationId xmlns:a16="http://schemas.microsoft.com/office/drawing/2014/main" id="{6CD2073E-9853-45A7-A941-91500050385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6148" name="Номер слайда 3">
            <a:extLst>
              <a:ext uri="{FF2B5EF4-FFF2-40B4-BE49-F238E27FC236}">
                <a16:creationId xmlns:a16="http://schemas.microsoft.com/office/drawing/2014/main" id="{C12B9726-BECF-4A51-BB55-37FFDE6C873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C4A52B0-F96A-4211-A0BA-AEF3E1EC2711}" type="slidenum">
              <a:rPr lang="ru-RU" altLang="ru-RU" smtClean="0">
                <a:latin typeface="Tahom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 altLang="ru-RU">
              <a:latin typeface="Tahom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>
            <a:extLst>
              <a:ext uri="{FF2B5EF4-FFF2-40B4-BE49-F238E27FC236}">
                <a16:creationId xmlns:a16="http://schemas.microsoft.com/office/drawing/2014/main" id="{F4F4B18F-7718-4CCA-8376-CF54A3CE2D1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Заметки 2">
            <a:extLst>
              <a:ext uri="{FF2B5EF4-FFF2-40B4-BE49-F238E27FC236}">
                <a16:creationId xmlns:a16="http://schemas.microsoft.com/office/drawing/2014/main" id="{C7B874B8-5D77-46A9-9E4C-BBD2D46063E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ru-RU"/>
          </a:p>
        </p:txBody>
      </p:sp>
      <p:sp>
        <p:nvSpPr>
          <p:cNvPr id="11268" name="Номер слайда 3">
            <a:extLst>
              <a:ext uri="{FF2B5EF4-FFF2-40B4-BE49-F238E27FC236}">
                <a16:creationId xmlns:a16="http://schemas.microsoft.com/office/drawing/2014/main" id="{F606E310-47C2-4166-878C-6E02702FFDC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645EEA4-51D8-4346-91C7-AEA05C65A7A7}" type="slidenum">
              <a:rPr lang="ru-RU" altLang="en-US" smtClean="0">
                <a:latin typeface="Tahoma" panose="020B060403050404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 altLang="en-US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AE77E2-2CDB-45AC-BDAE-24EAD2993C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5B856EA-4293-439E-A87C-01D45120B1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97D5157-3A11-4AC7-80FF-E7E16C9B5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7612C8E-9936-49A5-8B3F-9DB354924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EE5F8D7-0077-434E-8F33-E20A6DCE2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C9620-3551-440E-8CAB-A397FA2977DC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190330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99538D-AF6A-4D97-A5DC-A57D0FC88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BD71ED3-FD65-4608-A63A-224E7D88AB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FFD0C5-0BBD-42AA-A480-459DA8329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65C71D8-10EC-404E-969F-03FDD53A8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E6A08D7-4AA3-4D64-B0A8-72DECD68E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0DE4E-2890-40F5-BEFF-1E4D0501911E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195496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FE68412-5D9F-4D05-BC71-8FA6BF0A21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3CEDFF0-2865-4A30-B421-1CD1FE6AE6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20CD45-F0E3-47BB-AF92-2F6C04EC5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B2C01E5-6B28-47C6-98FC-3F1B4DF91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B18C2D0-980C-47AA-9DA1-7120B86DC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8D04F-E90E-42E2-B377-89BCA08198C1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39806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15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60F9648-A6C1-4AE0-9DF7-5BB074A060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5E3FA6C-78A8-4AC9-AB00-6765423906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5F461A-F8C9-4660-AB36-0A522A65AA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23270-BBBC-40BF-AB65-F78B21FD0DF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1241291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F12014-A0DC-4572-B68A-348ABBD5C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83C4D0B-C3C0-4ABB-B51B-6D807DCB6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84DCE7A-7323-4103-8EE3-3E00AB1B1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46ABB14-1C7D-4E8A-AD00-E73BE1B06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319C3E5-88B8-4407-A209-DB0BB4B04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F5EC4-A031-4181-893B-173D3D1B44E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989708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6472E8-D88C-4455-9BA9-C74F787D2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713AC43-EB54-4785-82C3-0082739ACA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2E4115B-401C-49D1-A608-261839A7D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D53F7B-7E97-4272-9E56-92D9C3711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FD5ECC1-5C00-442A-9108-C9154F0D4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4B1B5-967D-4500-ADE7-BDBE299ECE54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572160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4A750A-9CC9-41FB-83B3-73DAAA0FD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9C258AC-6176-48AF-BD9F-E78B5ADE2B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F701780-2161-4429-BD65-FC38170F6D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977910B9-3708-4665-9EA6-FCF2D28B4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386EF4BD-9DA1-4DE0-97A8-EEA550AF1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DD9330E1-B87B-462B-8F3F-DF5FBE710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7E779-36CD-4BA5-B244-080A196353B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807791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E0E135-CF71-4E26-A790-F637B6A85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B7B807-0624-43A1-AF98-DA6CFE3D40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FB96145-7C01-40BA-9E85-72F20234DA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8A8F4C0-1D91-4E09-A621-09E17C5E9F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EE8EAE9-C85B-4E67-B98A-D392584C0A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id="{E8352A57-42C6-4C5F-BD99-C607656FB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9F7A9637-B2B8-4ED2-B8A0-951D8A15C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04FCC137-A728-4940-A03B-BA236C5E7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480FF-B04B-41CF-AFD4-79E47CDF607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229985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272547-1469-464A-B9AF-C8EA34651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id="{AB9961E0-F740-4ABA-B191-06F192F66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id="{E4357DCA-ED2A-414E-A14A-5CD7918D5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816B20BA-DB44-40BE-B624-B8842215D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8F3D1-7899-4065-8F98-F0A2F1120C5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28406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id="{17E3ACCF-F242-4C4D-A0D0-E6E7DA5D2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55EED487-290F-4014-A833-C4A19FA3B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id="{FC537BA7-BD86-4B2D-B148-EB60AAE8F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11B02-2080-44B5-AF4A-EB271FAC55D8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682552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3CA107-B181-4573-A310-39AAA4023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4712B4E-6F81-46A4-A61C-A83EE901A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4BDE2E0-D64A-45C5-87F3-A0585E7658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DABE23E9-453D-420A-966E-24DB23442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861A508C-E209-45C6-8F6B-D5CA19EA7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78C4D552-FCC5-488F-B35A-E86D3F811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01171-D148-4324-9726-919A89F5987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075843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1BFDB4-779D-4869-BDAC-FF6AAC280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24C0D7F-81D3-4919-A54B-06C4B49826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373BA4F-9A51-4445-8C0F-40BA4674BD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27ED4525-E403-4B2E-8AB4-42A5B1150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07025174-EAA3-497D-BEAB-CCD41EA82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0A9A7C56-98B5-41FC-A1BF-8D0389056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5B0D5-ABE0-4842-AA2A-95757766FAC1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864184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7FAFD"/>
            </a:gs>
            <a:gs pos="74001">
              <a:srgbClr val="B5D2EC"/>
            </a:gs>
            <a:gs pos="83000">
              <a:srgbClr val="B5D2EC"/>
            </a:gs>
            <a:gs pos="100000">
              <a:srgbClr val="CEE1F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>
            <a:extLst>
              <a:ext uri="{FF2B5EF4-FFF2-40B4-BE49-F238E27FC236}">
                <a16:creationId xmlns:a16="http://schemas.microsoft.com/office/drawing/2014/main" id="{DDB1A49B-7FE8-40CB-9739-76CE14C69E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>
            <a:extLst>
              <a:ext uri="{FF2B5EF4-FFF2-40B4-BE49-F238E27FC236}">
                <a16:creationId xmlns:a16="http://schemas.microsoft.com/office/drawing/2014/main" id="{F700BBC2-C8FB-4899-BBCF-A64833BCE1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947A05-FB85-4EDE-8FB3-CE8E1EF24B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1FBB843-6171-4602-859B-1636B6CC2F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AE320C0-91A3-4040-BE4C-8C44C41701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9AA10AA-696C-44E8-BF7E-45F5459D117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  <p:sldLayoutId id="2147483851" r:id="rId12"/>
  </p:sldLayoutIdLst>
  <p:hf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5">
            <a:extLst>
              <a:ext uri="{FF2B5EF4-FFF2-40B4-BE49-F238E27FC236}">
                <a16:creationId xmlns:a16="http://schemas.microsoft.com/office/drawing/2014/main" id="{197589E2-D8F9-4872-BA30-407AFAF1392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00113" y="593725"/>
            <a:ext cx="7416800" cy="266541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48833"/>
              </a:avLst>
            </a:prstTxWarp>
          </a:bodyPr>
          <a:lstStyle/>
          <a:p>
            <a:pPr algn="ctr"/>
            <a:r>
              <a:rPr lang="ru-RU" sz="3600" kern="10" dirty="0">
                <a:solidFill>
                  <a:srgbClr val="2E75B6"/>
                </a:solidFill>
                <a:effectLst>
                  <a:outerShdw blurRad="38100" dist="25400" dir="5400000" algn="ctr" rotWithShape="0">
                    <a:srgbClr val="6E747A">
                      <a:alpha val="42998"/>
                    </a:srgbClr>
                  </a:outerShdw>
                </a:effectLst>
                <a:latin typeface="Impact" panose="020B0806030902050204" pitchFamily="34" charset="0"/>
              </a:rPr>
              <a:t>Об итогах</a:t>
            </a:r>
          </a:p>
          <a:p>
            <a:pPr algn="ctr"/>
            <a:r>
              <a:rPr lang="ru-RU" sz="3600" kern="10" dirty="0">
                <a:solidFill>
                  <a:srgbClr val="2E75B6"/>
                </a:solidFill>
                <a:effectLst>
                  <a:outerShdw blurRad="38100" dist="25400" dir="5400000" algn="ctr" rotWithShape="0">
                    <a:srgbClr val="6E747A">
                      <a:alpha val="42998"/>
                    </a:srgbClr>
                  </a:outerShdw>
                </a:effectLst>
                <a:latin typeface="Impact" panose="020B0806030902050204" pitchFamily="34" charset="0"/>
              </a:rPr>
              <a:t>исполнения бюджета </a:t>
            </a:r>
          </a:p>
          <a:p>
            <a:pPr algn="ctr"/>
            <a:r>
              <a:rPr lang="ru-RU" sz="3600" kern="10" dirty="0">
                <a:solidFill>
                  <a:srgbClr val="2E75B6"/>
                </a:solidFill>
                <a:effectLst>
                  <a:outerShdw blurRad="38100" dist="25400" dir="5400000" algn="ctr" rotWithShape="0">
                    <a:srgbClr val="6E747A">
                      <a:alpha val="42998"/>
                    </a:srgbClr>
                  </a:outerShdw>
                </a:effectLst>
                <a:latin typeface="Impact" panose="020B0806030902050204" pitchFamily="34" charset="0"/>
              </a:rPr>
              <a:t>Кричевского района </a:t>
            </a:r>
          </a:p>
          <a:p>
            <a:pPr algn="ctr"/>
            <a:r>
              <a:rPr lang="ru-RU" sz="3600" kern="10" dirty="0">
                <a:solidFill>
                  <a:srgbClr val="2E75B6"/>
                </a:solidFill>
                <a:effectLst>
                  <a:outerShdw blurRad="38100" dist="25400" dir="5400000" algn="ctr" rotWithShape="0">
                    <a:srgbClr val="6E747A">
                      <a:alpha val="42998"/>
                    </a:srgbClr>
                  </a:outerShdw>
                </a:effectLst>
                <a:latin typeface="Impact" panose="020B0806030902050204" pitchFamily="34" charset="0"/>
              </a:rPr>
              <a:t>за  9 месяцев 2021 года</a:t>
            </a:r>
          </a:p>
        </p:txBody>
      </p:sp>
      <p:sp>
        <p:nvSpPr>
          <p:cNvPr id="4099" name="Подзаголовок 5">
            <a:extLst>
              <a:ext uri="{FF2B5EF4-FFF2-40B4-BE49-F238E27FC236}">
                <a16:creationId xmlns:a16="http://schemas.microsoft.com/office/drawing/2014/main" id="{82443977-6160-4568-9CA0-E339DE7DE31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8313" y="3886200"/>
            <a:ext cx="7304087" cy="1752600"/>
          </a:xfrm>
        </p:spPr>
        <p:txBody>
          <a:bodyPr rtlCol="0">
            <a:normAutofit/>
          </a:bodyPr>
          <a:lstStyle/>
          <a:p>
            <a:pPr algn="l" eaLnBrk="1" hangingPunct="1">
              <a:defRPr/>
            </a:pPr>
            <a:r>
              <a:rPr lang="ru-RU" altLang="ru-RU" i="1" dirty="0">
                <a:solidFill>
                  <a:schemeClr val="accent5">
                    <a:lumMod val="50000"/>
                  </a:schemeClr>
                </a:solidFill>
              </a:rPr>
              <a:t>Докладчик:</a:t>
            </a:r>
          </a:p>
          <a:p>
            <a:pPr algn="l" eaLnBrk="1" hangingPunct="1">
              <a:defRPr/>
            </a:pPr>
            <a:r>
              <a:rPr lang="ru-RU" altLang="ru-RU" sz="3600" b="1" i="1" dirty="0">
                <a:solidFill>
                  <a:schemeClr val="accent5">
                    <a:lumMod val="50000"/>
                  </a:schemeClr>
                </a:solidFill>
              </a:rPr>
              <a:t>Кравцова Ирина Леонидовна</a:t>
            </a:r>
          </a:p>
          <a:p>
            <a:pPr algn="l" eaLnBrk="1" hangingPunct="1">
              <a:defRPr/>
            </a:pPr>
            <a:r>
              <a:rPr lang="ru-RU" altLang="ru-RU" dirty="0">
                <a:solidFill>
                  <a:schemeClr val="accent5">
                    <a:lumMod val="50000"/>
                  </a:schemeClr>
                </a:solidFill>
              </a:rPr>
              <a:t>Начальник финансового отдела Кричевского райисполкома</a:t>
            </a:r>
          </a:p>
        </p:txBody>
      </p:sp>
      <p:sp>
        <p:nvSpPr>
          <p:cNvPr id="4100" name="Номер слайда 2">
            <a:extLst>
              <a:ext uri="{FF2B5EF4-FFF2-40B4-BE49-F238E27FC236}">
                <a16:creationId xmlns:a16="http://schemas.microsoft.com/office/drawing/2014/main" id="{77E88AF4-D7B6-4F8E-B39A-F382C3669D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801050" y="6492875"/>
            <a:ext cx="3429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2F3A976-8677-47BB-AB66-6381DF20DCB2}" type="slidenum">
              <a:rPr lang="ru-RU" altLang="en-US" sz="1050" smtClean="0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alt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2">
            <a:extLst>
              <a:ext uri="{FF2B5EF4-FFF2-40B4-BE49-F238E27FC236}">
                <a16:creationId xmlns:a16="http://schemas.microsoft.com/office/drawing/2014/main" id="{639E768D-50AD-45E2-B57B-1621F1255A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886949" y="6402388"/>
            <a:ext cx="257051" cy="4556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CCBDE6C-A278-42A1-B460-DB091821C46F}" type="slidenum">
              <a:rPr lang="ru-RU" altLang="en-US" sz="1050" smtClean="0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 alt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C0F07B59-5CAF-4880-9B3C-B601513B731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7190612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Номер слайда 2">
            <a:extLst>
              <a:ext uri="{FF2B5EF4-FFF2-40B4-BE49-F238E27FC236}">
                <a16:creationId xmlns:a16="http://schemas.microsoft.com/office/drawing/2014/main" id="{746DC9E8-FC02-44FB-9D79-80DDAB2E51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792998" y="6492875"/>
            <a:ext cx="3429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B0F4278-F16E-439C-A55C-379175EE66FF}" type="slidenum">
              <a:rPr lang="ru-RU" altLang="en-US" sz="1050" smtClean="0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 alt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CA25E748-1327-4C77-98FA-734E54AE512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5462709"/>
              </p:ext>
            </p:extLst>
          </p:nvPr>
        </p:nvGraphicFramePr>
        <p:xfrm>
          <a:off x="0" y="13648"/>
          <a:ext cx="9135948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230F15D3-814F-4257-AA7E-4ABBDA5F6514}"/>
              </a:ext>
            </a:extLst>
          </p:cNvPr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630151728"/>
              </p:ext>
            </p:extLst>
          </p:nvPr>
        </p:nvGraphicFramePr>
        <p:xfrm>
          <a:off x="193443" y="16605"/>
          <a:ext cx="8771043" cy="6757135"/>
        </p:xfrm>
        <a:graphic>
          <a:graphicData uri="http://schemas.openxmlformats.org/drawingml/2006/table">
            <a:tbl>
              <a:tblPr/>
              <a:tblGrid>
                <a:gridCol w="2228706">
                  <a:extLst>
                    <a:ext uri="{9D8B030D-6E8A-4147-A177-3AD203B41FA5}">
                      <a16:colId xmlns:a16="http://schemas.microsoft.com/office/drawing/2014/main" val="2089007936"/>
                    </a:ext>
                  </a:extLst>
                </a:gridCol>
                <a:gridCol w="877729">
                  <a:extLst>
                    <a:ext uri="{9D8B030D-6E8A-4147-A177-3AD203B41FA5}">
                      <a16:colId xmlns:a16="http://schemas.microsoft.com/office/drawing/2014/main" val="51294110"/>
                    </a:ext>
                  </a:extLst>
                </a:gridCol>
                <a:gridCol w="812094">
                  <a:extLst>
                    <a:ext uri="{9D8B030D-6E8A-4147-A177-3AD203B41FA5}">
                      <a16:colId xmlns:a16="http://schemas.microsoft.com/office/drawing/2014/main" val="658686279"/>
                    </a:ext>
                  </a:extLst>
                </a:gridCol>
                <a:gridCol w="691783">
                  <a:extLst>
                    <a:ext uri="{9D8B030D-6E8A-4147-A177-3AD203B41FA5}">
                      <a16:colId xmlns:a16="http://schemas.microsoft.com/office/drawing/2014/main" val="3370650849"/>
                    </a:ext>
                  </a:extLst>
                </a:gridCol>
                <a:gridCol w="812094">
                  <a:extLst>
                    <a:ext uri="{9D8B030D-6E8A-4147-A177-3AD203B41FA5}">
                      <a16:colId xmlns:a16="http://schemas.microsoft.com/office/drawing/2014/main" val="2945018463"/>
                    </a:ext>
                  </a:extLst>
                </a:gridCol>
                <a:gridCol w="862224">
                  <a:extLst>
                    <a:ext uri="{9D8B030D-6E8A-4147-A177-3AD203B41FA5}">
                      <a16:colId xmlns:a16="http://schemas.microsoft.com/office/drawing/2014/main" val="1553873414"/>
                    </a:ext>
                  </a:extLst>
                </a:gridCol>
                <a:gridCol w="761965">
                  <a:extLst>
                    <a:ext uri="{9D8B030D-6E8A-4147-A177-3AD203B41FA5}">
                      <a16:colId xmlns:a16="http://schemas.microsoft.com/office/drawing/2014/main" val="138438863"/>
                    </a:ext>
                  </a:extLst>
                </a:gridCol>
                <a:gridCol w="862224">
                  <a:extLst>
                    <a:ext uri="{9D8B030D-6E8A-4147-A177-3AD203B41FA5}">
                      <a16:colId xmlns:a16="http://schemas.microsoft.com/office/drawing/2014/main" val="2977121654"/>
                    </a:ext>
                  </a:extLst>
                </a:gridCol>
                <a:gridCol w="862224">
                  <a:extLst>
                    <a:ext uri="{9D8B030D-6E8A-4147-A177-3AD203B41FA5}">
                      <a16:colId xmlns:a16="http://schemas.microsoft.com/office/drawing/2014/main" val="4096323383"/>
                    </a:ext>
                  </a:extLst>
                </a:gridCol>
              </a:tblGrid>
              <a:tr h="268101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ДИНАМИКА</a:t>
                      </a:r>
                    </a:p>
                  </a:txBody>
                  <a:tcPr marL="5708" marR="5708" marT="570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936083"/>
                  </a:ext>
                </a:extLst>
              </a:tr>
              <a:tr h="268101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ru-RU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поступления доходов в бюджет Кричевского  района </a:t>
                      </a:r>
                    </a:p>
                  </a:txBody>
                  <a:tcPr marL="5708" marR="5708" marT="570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624481"/>
                  </a:ext>
                </a:extLst>
              </a:tr>
              <a:tr h="137117">
                <a:tc gridSpan="9">
                  <a:txBody>
                    <a:bodyPr/>
                    <a:lstStyle/>
                    <a:p>
                      <a:pPr algn="r" rtl="0" fontAlgn="b"/>
                      <a:r>
                        <a:rPr lang="ru-RU" sz="8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                                                                                                                                                        тыс. рублей                                      </a:t>
                      </a:r>
                    </a:p>
                  </a:txBody>
                  <a:tcPr marL="5708" marR="5708" marT="570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1923642"/>
                  </a:ext>
                </a:extLst>
              </a:tr>
              <a:tr h="673123">
                <a:tc rowSpan="2">
                  <a:txBody>
                    <a:bodyPr/>
                    <a:lstStyle/>
                    <a:p>
                      <a:pPr algn="l" rtl="0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плательщиков</a:t>
                      </a:r>
                    </a:p>
                  </a:txBody>
                  <a:tcPr marL="5708" marR="5708" marT="57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перечислено подоходного налога  в бюджет района (80 процентов)</a:t>
                      </a:r>
                    </a:p>
                  </a:txBody>
                  <a:tcPr marL="5708" marR="5708" marT="57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Темп роста, %</a:t>
                      </a:r>
                    </a:p>
                  </a:txBody>
                  <a:tcPr marL="5708" marR="5708" marT="5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перечислено платежей в бюджет района                                (без налога на прибыль)</a:t>
                      </a:r>
                    </a:p>
                  </a:txBody>
                  <a:tcPr marL="5708" marR="5708" marT="57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Темп роста, %</a:t>
                      </a:r>
                    </a:p>
                  </a:txBody>
                  <a:tcPr marL="5708" marR="5708" marT="5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удельный вес платежей в объеме бюджета района</a:t>
                      </a:r>
                    </a:p>
                  </a:txBody>
                  <a:tcPr marL="5708" marR="5708" marT="57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5151251"/>
                  </a:ext>
                </a:extLst>
              </a:tr>
              <a:tr h="443069">
                <a:tc vMerge="1">
                  <a:txBody>
                    <a:bodyPr/>
                    <a:lstStyle/>
                    <a:p>
                      <a:endParaRPr lang="LID4096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янв-сент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2020 г.</a:t>
                      </a:r>
                    </a:p>
                  </a:txBody>
                  <a:tcPr marL="5708" marR="5708" marT="5708" marB="0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янв-сент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2021 г.</a:t>
                      </a:r>
                    </a:p>
                  </a:txBody>
                  <a:tcPr marL="5708" marR="5708" marT="57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LID4096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янв-сент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2020 г.</a:t>
                      </a:r>
                    </a:p>
                  </a:txBody>
                  <a:tcPr marL="5708" marR="5708" marT="5708" marB="0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янв-сент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2021 г.</a:t>
                      </a:r>
                    </a:p>
                  </a:txBody>
                  <a:tcPr marL="5708" marR="5708" marT="57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LID4096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янв-сент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2020 г.</a:t>
                      </a:r>
                    </a:p>
                  </a:txBody>
                  <a:tcPr marL="5708" marR="5708" marT="5708" marB="0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янв-сент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2021 г.</a:t>
                      </a:r>
                    </a:p>
                  </a:txBody>
                  <a:tcPr marL="5708" marR="5708" marT="57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1832983"/>
                  </a:ext>
                </a:extLst>
              </a:tr>
              <a:tr h="46457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Промышленные предприятия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1 251,8</a:t>
                      </a:r>
                      <a:endParaRPr lang="ru-BY" sz="14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1 378,6</a:t>
                      </a:r>
                      <a:endParaRPr lang="ru-BY" sz="14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110,1</a:t>
                      </a:r>
                      <a:endParaRPr lang="ru-BY" sz="14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1 841,2</a:t>
                      </a:r>
                      <a:endParaRPr lang="ru-BY" sz="14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1 898,3</a:t>
                      </a:r>
                      <a:endParaRPr lang="ru-BY" sz="14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103,1</a:t>
                      </a:r>
                      <a:endParaRPr lang="ru-BY" sz="14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</a:t>
                      </a:r>
                      <a:r>
                        <a:rPr lang="ru-RU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BY" sz="14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</a:t>
                      </a:r>
                      <a:r>
                        <a:rPr lang="ru-RU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BY" sz="14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3752667"/>
                  </a:ext>
                </a:extLst>
              </a:tr>
              <a:tr h="23535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1865169"/>
                  </a:ext>
                </a:extLst>
              </a:tr>
              <a:tr h="33017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ОАО «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Кричевцементношифер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»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937,2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1 079,6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115,2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1 216,3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1 411,1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116,0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7,7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8,2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4239804"/>
                  </a:ext>
                </a:extLst>
              </a:tr>
              <a:tr h="6210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Филиал ОАО «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Булочно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– кондитерская компания «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Домочай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»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45,5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42,7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93,8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64,3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60,9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94,7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7696587"/>
                  </a:ext>
                </a:extLst>
              </a:tr>
              <a:tr h="30423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ОАО «Кричевский завод ЖБИ»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22,4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89,3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67,4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63,9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94,8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3861248"/>
                  </a:ext>
                </a:extLst>
              </a:tr>
              <a:tr h="42214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Кричевское УКПП «Коммунальник»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246,7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236,3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95,8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493,2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362,4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73,5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3,1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2,1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2500526"/>
                  </a:ext>
                </a:extLst>
              </a:tr>
              <a:tr h="46457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Строительные организации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229,6</a:t>
                      </a:r>
                      <a:endParaRPr lang="ru-BY" sz="14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246,6</a:t>
                      </a:r>
                      <a:endParaRPr lang="ru-BY" sz="14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107,4</a:t>
                      </a:r>
                      <a:endParaRPr lang="ru-BY" sz="14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304,0</a:t>
                      </a:r>
                      <a:endParaRPr lang="ru-BY" sz="14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358,4</a:t>
                      </a:r>
                      <a:endParaRPr lang="ru-BY" sz="14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117,9</a:t>
                      </a:r>
                      <a:endParaRPr lang="ru-BY" sz="14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1,9</a:t>
                      </a:r>
                      <a:endParaRPr lang="ru-BY" sz="14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2,0</a:t>
                      </a:r>
                      <a:endParaRPr lang="ru-BY" sz="14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2656"/>
                  </a:ext>
                </a:extLst>
              </a:tr>
              <a:tr h="23535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8075866"/>
                  </a:ext>
                </a:extLst>
              </a:tr>
              <a:tr h="53253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ГУКДСП «Кричевская СПМК – 111»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23,4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16,1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68,8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29,4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22,8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77,6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0,2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0,1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9397595"/>
                  </a:ext>
                </a:extLst>
              </a:tr>
              <a:tr h="29822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ДСУ -20  ОАО  «ДСТ -3»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83,8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107,7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128,5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115,6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152,7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132,1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0,7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0,9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4174321"/>
                  </a:ext>
                </a:extLst>
              </a:tr>
              <a:tr h="39908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ДЭУ -77 РУП «Могилевавтодор»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113,6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64,8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76,5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118,1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8654534"/>
                  </a:ext>
                </a:extLst>
              </a:tr>
              <a:tr h="33017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ДРСУ – 198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20,8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23,6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113,5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27,5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41,4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150,5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0,2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0,2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931998"/>
                  </a:ext>
                </a:extLst>
              </a:tr>
              <a:tr h="33017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КУП «Кричевская ПМК -264»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57,6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49,2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85,4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66,7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97,5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BY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3305367"/>
                  </a:ext>
                </a:extLst>
              </a:tr>
            </a:tbl>
          </a:graphicData>
        </a:graphic>
      </p:graphicFrame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6DC3B877-C7C2-4C83-8660-CFE2D3984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76455" y="6519008"/>
            <a:ext cx="288031" cy="365125"/>
          </a:xfrm>
        </p:spPr>
        <p:txBody>
          <a:bodyPr/>
          <a:lstStyle/>
          <a:p>
            <a:pPr>
              <a:defRPr/>
            </a:pPr>
            <a:fld id="{ECD23270-BBBC-40BF-AB65-F78B21FD0DF3}" type="slidenum">
              <a:rPr lang="ru-RU" altLang="en-US" sz="1200" smtClean="0">
                <a:solidFill>
                  <a:schemeClr val="tx1"/>
                </a:solidFill>
              </a:rPr>
              <a:pPr>
                <a:defRPr/>
              </a:pPr>
              <a:t>4</a:t>
            </a:fld>
            <a:endParaRPr lang="ru-RU" alt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12711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A8B845EB-93A0-4463-B336-C1913799E9E4}"/>
              </a:ext>
            </a:extLst>
          </p:cNvPr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252313326"/>
              </p:ext>
            </p:extLst>
          </p:nvPr>
        </p:nvGraphicFramePr>
        <p:xfrm>
          <a:off x="1" y="-27383"/>
          <a:ext cx="9108503" cy="6832787"/>
        </p:xfrm>
        <a:graphic>
          <a:graphicData uri="http://schemas.openxmlformats.org/drawingml/2006/table">
            <a:tbl>
              <a:tblPr/>
              <a:tblGrid>
                <a:gridCol w="2675362">
                  <a:extLst>
                    <a:ext uri="{9D8B030D-6E8A-4147-A177-3AD203B41FA5}">
                      <a16:colId xmlns:a16="http://schemas.microsoft.com/office/drawing/2014/main" val="1904996310"/>
                    </a:ext>
                  </a:extLst>
                </a:gridCol>
                <a:gridCol w="766989">
                  <a:extLst>
                    <a:ext uri="{9D8B030D-6E8A-4147-A177-3AD203B41FA5}">
                      <a16:colId xmlns:a16="http://schemas.microsoft.com/office/drawing/2014/main" val="480438988"/>
                    </a:ext>
                  </a:extLst>
                </a:gridCol>
                <a:gridCol w="756458">
                  <a:extLst>
                    <a:ext uri="{9D8B030D-6E8A-4147-A177-3AD203B41FA5}">
                      <a16:colId xmlns:a16="http://schemas.microsoft.com/office/drawing/2014/main" val="3119550494"/>
                    </a:ext>
                  </a:extLst>
                </a:gridCol>
                <a:gridCol w="756458">
                  <a:extLst>
                    <a:ext uri="{9D8B030D-6E8A-4147-A177-3AD203B41FA5}">
                      <a16:colId xmlns:a16="http://schemas.microsoft.com/office/drawing/2014/main" val="95716928"/>
                    </a:ext>
                  </a:extLst>
                </a:gridCol>
                <a:gridCol w="794281">
                  <a:extLst>
                    <a:ext uri="{9D8B030D-6E8A-4147-A177-3AD203B41FA5}">
                      <a16:colId xmlns:a16="http://schemas.microsoft.com/office/drawing/2014/main" val="2376829180"/>
                    </a:ext>
                  </a:extLst>
                </a:gridCol>
                <a:gridCol w="983395">
                  <a:extLst>
                    <a:ext uri="{9D8B030D-6E8A-4147-A177-3AD203B41FA5}">
                      <a16:colId xmlns:a16="http://schemas.microsoft.com/office/drawing/2014/main" val="2107450444"/>
                    </a:ext>
                  </a:extLst>
                </a:gridCol>
                <a:gridCol w="756458">
                  <a:extLst>
                    <a:ext uri="{9D8B030D-6E8A-4147-A177-3AD203B41FA5}">
                      <a16:colId xmlns:a16="http://schemas.microsoft.com/office/drawing/2014/main" val="3006728823"/>
                    </a:ext>
                  </a:extLst>
                </a:gridCol>
                <a:gridCol w="827014">
                  <a:extLst>
                    <a:ext uri="{9D8B030D-6E8A-4147-A177-3AD203B41FA5}">
                      <a16:colId xmlns:a16="http://schemas.microsoft.com/office/drawing/2014/main" val="110463841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558184872"/>
                    </a:ext>
                  </a:extLst>
                </a:gridCol>
              </a:tblGrid>
              <a:tr h="609426">
                <a:tc rowSpan="2"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плательщиков</a:t>
                      </a:r>
                    </a:p>
                  </a:txBody>
                  <a:tcPr marL="5708" marR="5708" marT="57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перечислено подоходного налога в </a:t>
                      </a:r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бюджет района                                (80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процентов)</a:t>
                      </a:r>
                    </a:p>
                  </a:txBody>
                  <a:tcPr marL="5708" marR="5708" marT="57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Темп роста, %</a:t>
                      </a:r>
                    </a:p>
                  </a:txBody>
                  <a:tcPr marL="5708" marR="5708" marT="57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перечислено платежей в бюджет района                                (без налога на прибыль)</a:t>
                      </a:r>
                    </a:p>
                  </a:txBody>
                  <a:tcPr marL="5708" marR="5708" marT="57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Темп роста, %</a:t>
                      </a:r>
                    </a:p>
                  </a:txBody>
                  <a:tcPr marL="5708" marR="5708" marT="57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удельный вес платежей в объеме бюджета района</a:t>
                      </a:r>
                    </a:p>
                  </a:txBody>
                  <a:tcPr marL="5708" marR="5708" marT="57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995801"/>
                  </a:ext>
                </a:extLst>
              </a:tr>
              <a:tr h="395042">
                <a:tc v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янв-сент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2020 г.</a:t>
                      </a:r>
                    </a:p>
                  </a:txBody>
                  <a:tcPr marL="5708" marR="5708" marT="5708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янв-сент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2021 г.</a:t>
                      </a:r>
                    </a:p>
                  </a:txBody>
                  <a:tcPr marL="5708" marR="5708" marT="5708" marB="0"/>
                </a:tc>
                <a:tc v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янв-сент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2020 г.</a:t>
                      </a:r>
                    </a:p>
                  </a:txBody>
                  <a:tcPr marL="5708" marR="5708" marT="5708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янв-сент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2021 г.</a:t>
                      </a:r>
                    </a:p>
                  </a:txBody>
                  <a:tcPr marL="5708" marR="5708" marT="5708" marB="0"/>
                </a:tc>
                <a:tc v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янв-сент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2020 г.</a:t>
                      </a:r>
                    </a:p>
                  </a:txBody>
                  <a:tcPr marL="5708" marR="5708" marT="57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янв-сент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2021 г.</a:t>
                      </a:r>
                    </a:p>
                  </a:txBody>
                  <a:tcPr marL="5708" marR="5708" marT="570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6543518"/>
                  </a:ext>
                </a:extLst>
              </a:tr>
              <a:tr h="40767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Транспортные организации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541,4</a:t>
                      </a:r>
                      <a:endParaRPr lang="ru-BY" sz="16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621,5</a:t>
                      </a:r>
                      <a:endParaRPr lang="ru-BY" sz="16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114,8</a:t>
                      </a:r>
                      <a:endParaRPr lang="ru-BY" sz="16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740,6</a:t>
                      </a:r>
                      <a:endParaRPr lang="ru-BY" sz="16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811,5</a:t>
                      </a:r>
                      <a:endParaRPr lang="ru-BY" sz="16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109,6</a:t>
                      </a:r>
                      <a:endParaRPr lang="ru-BY" sz="16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sng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4,7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4,7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925447"/>
                  </a:ext>
                </a:extLst>
              </a:tr>
              <a:tr h="3111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6562724"/>
                  </a:ext>
                </a:extLst>
              </a:tr>
              <a:tr h="35317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Филиал Автобусный парк № 3                                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56,4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58,3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103,4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59,6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61,7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103,5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2942772"/>
                  </a:ext>
                </a:extLst>
              </a:tr>
              <a:tr h="38022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Дистанция пути МОБЖД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182,2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208,7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114,6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370,4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389,1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,0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2,3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3457219"/>
                  </a:ext>
                </a:extLst>
              </a:tr>
              <a:tr h="38022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Локомотивное депо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302,8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354,5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117,1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310,6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360,7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6,1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2,0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2,0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7292785"/>
                  </a:ext>
                </a:extLst>
              </a:tr>
              <a:tr h="75174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sng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Сельскохозяйственные организации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307,4</a:t>
                      </a:r>
                      <a:endParaRPr lang="ru-BY" sz="16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364,7</a:t>
                      </a:r>
                      <a:endParaRPr lang="ru-BY" sz="16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118</a:t>
                      </a:r>
                      <a:r>
                        <a:rPr lang="ru-BY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,6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645,8</a:t>
                      </a:r>
                      <a:endParaRPr lang="ru-BY" sz="16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619,2</a:t>
                      </a:r>
                      <a:endParaRPr lang="ru-BY" sz="16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95,9</a:t>
                      </a:r>
                      <a:endParaRPr lang="ru-BY" sz="16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4,1</a:t>
                      </a:r>
                      <a:endParaRPr lang="ru-BY" sz="16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3,6</a:t>
                      </a:r>
                      <a:endParaRPr lang="ru-BY" sz="16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107857"/>
                  </a:ext>
                </a:extLst>
              </a:tr>
              <a:tr h="3111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6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6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4823182"/>
                  </a:ext>
                </a:extLst>
              </a:tr>
              <a:tr h="53923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ОАО "Кричеврайагропромтехснаб"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47,9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44,8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r>
                        <a:rPr lang="ru-B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,5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67,1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74,1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110,4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9814102"/>
                  </a:ext>
                </a:extLst>
              </a:tr>
              <a:tr h="38022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КСУП "Бель"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73,2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82,9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113,2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130,1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128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98,4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5957672"/>
                  </a:ext>
                </a:extLst>
              </a:tr>
              <a:tr h="38022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КСУП "Добрость"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36,4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38,6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106,0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182,1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63,1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34,7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ru-B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,2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2906834"/>
                  </a:ext>
                </a:extLst>
              </a:tr>
              <a:tr h="38022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СПК "Колхоз им. Суворова"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67,8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130,5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106,4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140,0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0,5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0,6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5581410"/>
                  </a:ext>
                </a:extLst>
              </a:tr>
              <a:tr h="38022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КСУП "Малятичи-АГРО"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97,9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130,6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133,4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190,5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247,6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130,0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1,2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,5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85103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FF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FF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4281210"/>
                  </a:ext>
                </a:extLst>
              </a:tr>
              <a:tr h="66309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Справочно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: поступления в бюджет всего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7 147,0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7 749,3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108,4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15 781,7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17 186,2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8,9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,0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7309210"/>
                  </a:ext>
                </a:extLst>
              </a:tr>
            </a:tbl>
          </a:graphicData>
        </a:graphic>
      </p:graphicFrame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F16ED5C1-BF2E-49B6-81B7-D3711033D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19786" y="6538913"/>
            <a:ext cx="270942" cy="365125"/>
          </a:xfrm>
        </p:spPr>
        <p:txBody>
          <a:bodyPr/>
          <a:lstStyle/>
          <a:p>
            <a:pPr>
              <a:defRPr/>
            </a:pPr>
            <a:fld id="{ECD23270-BBBC-40BF-AB65-F78B21FD0DF3}" type="slidenum">
              <a:rPr lang="ru-RU" altLang="en-US" sz="1200" smtClean="0">
                <a:solidFill>
                  <a:schemeClr val="tx1"/>
                </a:solidFill>
              </a:rPr>
              <a:pPr>
                <a:defRPr/>
              </a:pPr>
              <a:t>5</a:t>
            </a:fld>
            <a:endParaRPr lang="ru-RU" alt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31959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94A9F173-0397-4BC3-A50A-F640AFD4B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76456" y="6391910"/>
            <a:ext cx="329208" cy="365125"/>
          </a:xfrm>
        </p:spPr>
        <p:txBody>
          <a:bodyPr/>
          <a:lstStyle/>
          <a:p>
            <a:pPr>
              <a:defRPr/>
            </a:pPr>
            <a:fld id="{D29B6294-3DD2-40F0-A3F9-67E8790716E1}" type="slidenum">
              <a:rPr lang="ru-RU" altLang="en-US" sz="1100" smtClean="0">
                <a:solidFill>
                  <a:schemeClr val="tx1"/>
                </a:solidFill>
              </a:rPr>
              <a:pPr>
                <a:defRPr/>
              </a:pPr>
              <a:t>6</a:t>
            </a:fld>
            <a:endParaRPr lang="ru-RU" altLang="en-US" sz="1100" dirty="0">
              <a:solidFill>
                <a:schemeClr val="tx1"/>
              </a:solidFill>
            </a:endParaRP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8FF78B92-3E09-4BB1-9CA7-D87F353871BB}"/>
              </a:ext>
            </a:extLst>
          </p:cNvPr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664380083"/>
              </p:ext>
            </p:extLst>
          </p:nvPr>
        </p:nvGraphicFramePr>
        <p:xfrm>
          <a:off x="251520" y="116631"/>
          <a:ext cx="8640960" cy="6640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Номер слайда 1">
            <a:extLst>
              <a:ext uri="{FF2B5EF4-FFF2-40B4-BE49-F238E27FC236}">
                <a16:creationId xmlns:a16="http://schemas.microsoft.com/office/drawing/2014/main" id="{480AF0F2-AEEA-46EE-87CC-9BCDFE12E6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694588" y="6492875"/>
            <a:ext cx="3429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DD7182A-A673-4581-BEF3-18F54DC72090}" type="slidenum">
              <a:rPr lang="ru-RU" altLang="en-US" sz="1100" smtClean="0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 alt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90A82676-0162-471E-818B-B5C36E8E64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304007"/>
              </p:ext>
            </p:extLst>
          </p:nvPr>
        </p:nvGraphicFramePr>
        <p:xfrm>
          <a:off x="107503" y="116632"/>
          <a:ext cx="8928497" cy="6043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55EEA0BC-7413-430E-87EF-2544BF9F5065}"/>
              </a:ext>
            </a:extLst>
          </p:cNvPr>
          <p:cNvGraphicFramePr>
            <a:graphicFrameLocks/>
          </p:cNvGraphicFramePr>
          <p:nvPr/>
        </p:nvGraphicFramePr>
        <p:xfrm>
          <a:off x="107751" y="332978"/>
          <a:ext cx="8928497" cy="6192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7539038D-899D-4E1A-B1CD-247BCC024A97}"/>
              </a:ext>
            </a:extLst>
          </p:cNvPr>
          <p:cNvGraphicFramePr>
            <a:graphicFrameLocks/>
          </p:cNvGraphicFramePr>
          <p:nvPr/>
        </p:nvGraphicFramePr>
        <p:xfrm>
          <a:off x="105172" y="116632"/>
          <a:ext cx="8933656" cy="64083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7352879"/>
              </p:ext>
            </p:extLst>
          </p:nvPr>
        </p:nvGraphicFramePr>
        <p:xfrm>
          <a:off x="104675" y="116632"/>
          <a:ext cx="8931325" cy="6552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4139B45B-3C8C-4C9F-BB55-51C825DAC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9553" y="6492875"/>
            <a:ext cx="342950" cy="365125"/>
          </a:xfrm>
        </p:spPr>
        <p:txBody>
          <a:bodyPr/>
          <a:lstStyle/>
          <a:p>
            <a:pPr>
              <a:defRPr/>
            </a:pPr>
            <a:fld id="{4DAA14C6-751C-4F09-AF11-20B5C000198E}" type="slidenum">
              <a:rPr lang="ru-RU" altLang="en-US" sz="1200">
                <a:solidFill>
                  <a:schemeClr val="tx1"/>
                </a:solidFill>
              </a:rPr>
              <a:pPr>
                <a:defRPr/>
              </a:pPr>
              <a:t>8</a:t>
            </a:fld>
            <a:endParaRPr lang="ru-RU" altLang="en-US" sz="1200" dirty="0">
              <a:solidFill>
                <a:schemeClr val="tx1"/>
              </a:solidFill>
            </a:endParaRP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525992ED-0622-466C-8F26-DC4A6ECC0D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7032433"/>
              </p:ext>
            </p:extLst>
          </p:nvPr>
        </p:nvGraphicFramePr>
        <p:xfrm>
          <a:off x="282972" y="626765"/>
          <a:ext cx="8578056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Текстура 1">
    <a:dk1>
      <a:srgbClr val="660000"/>
    </a:dk1>
    <a:lt1>
      <a:srgbClr val="FFFFFF"/>
    </a:lt1>
    <a:dk2>
      <a:srgbClr val="800000"/>
    </a:dk2>
    <a:lt2>
      <a:srgbClr val="FFFFCC"/>
    </a:lt2>
    <a:accent1>
      <a:srgbClr val="BE7960"/>
    </a:accent1>
    <a:accent2>
      <a:srgbClr val="CC6600"/>
    </a:accent2>
    <a:accent3>
      <a:srgbClr val="C0AAAA"/>
    </a:accent3>
    <a:accent4>
      <a:srgbClr val="DADADA"/>
    </a:accent4>
    <a:accent5>
      <a:srgbClr val="DBBEB6"/>
    </a:accent5>
    <a:accent6>
      <a:srgbClr val="B95C00"/>
    </a:accent6>
    <a:hlink>
      <a:srgbClr val="FFCC66"/>
    </a:hlink>
    <a:folHlink>
      <a:srgbClr val="CC3300"/>
    </a:folHlink>
  </a:clrScheme>
  <a:fontScheme name="Текстура">
    <a:majorFont>
      <a:latin typeface="Tahoma"/>
      <a:ea typeface=""/>
      <a:cs typeface=""/>
    </a:majorFont>
    <a:minorFont>
      <a:latin typeface="Tahoma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Текстура 1">
    <a:dk1>
      <a:srgbClr val="660000"/>
    </a:dk1>
    <a:lt1>
      <a:srgbClr val="FFFFFF"/>
    </a:lt1>
    <a:dk2>
      <a:srgbClr val="800000"/>
    </a:dk2>
    <a:lt2>
      <a:srgbClr val="FFFFCC"/>
    </a:lt2>
    <a:accent1>
      <a:srgbClr val="BE7960"/>
    </a:accent1>
    <a:accent2>
      <a:srgbClr val="CC6600"/>
    </a:accent2>
    <a:accent3>
      <a:srgbClr val="C0AAAA"/>
    </a:accent3>
    <a:accent4>
      <a:srgbClr val="DADADA"/>
    </a:accent4>
    <a:accent5>
      <a:srgbClr val="DBBEB6"/>
    </a:accent5>
    <a:accent6>
      <a:srgbClr val="B95C00"/>
    </a:accent6>
    <a:hlink>
      <a:srgbClr val="FFCC66"/>
    </a:hlink>
    <a:folHlink>
      <a:srgbClr val="CC3300"/>
    </a:folHlink>
  </a:clrScheme>
  <a:fontScheme name="Текстура">
    <a:majorFont>
      <a:latin typeface="Tahoma"/>
      <a:ea typeface=""/>
      <a:cs typeface=""/>
    </a:majorFont>
    <a:minorFont>
      <a:latin typeface="Tahoma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Текстура 1">
    <a:dk1>
      <a:srgbClr val="660000"/>
    </a:dk1>
    <a:lt1>
      <a:srgbClr val="FFFFFF"/>
    </a:lt1>
    <a:dk2>
      <a:srgbClr val="800000"/>
    </a:dk2>
    <a:lt2>
      <a:srgbClr val="FFFFCC"/>
    </a:lt2>
    <a:accent1>
      <a:srgbClr val="BE7960"/>
    </a:accent1>
    <a:accent2>
      <a:srgbClr val="CC6600"/>
    </a:accent2>
    <a:accent3>
      <a:srgbClr val="C0AAAA"/>
    </a:accent3>
    <a:accent4>
      <a:srgbClr val="DADADA"/>
    </a:accent4>
    <a:accent5>
      <a:srgbClr val="DBBEB6"/>
    </a:accent5>
    <a:accent6>
      <a:srgbClr val="B95C00"/>
    </a:accent6>
    <a:hlink>
      <a:srgbClr val="FFCC66"/>
    </a:hlink>
    <a:folHlink>
      <a:srgbClr val="CC3300"/>
    </a:folHlink>
  </a:clrScheme>
  <a:fontScheme name="Текстура">
    <a:majorFont>
      <a:latin typeface="Tahoma"/>
      <a:ea typeface=""/>
      <a:cs typeface=""/>
    </a:majorFont>
    <a:minorFont>
      <a:latin typeface="Tahoma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10769</TotalTime>
  <Words>885</Words>
  <Application>Microsoft Office PowerPoint</Application>
  <PresentationFormat>Экран (4:3)</PresentationFormat>
  <Paragraphs>379</Paragraphs>
  <Slides>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Arial Cyr</vt:lpstr>
      <vt:lpstr>Calibri</vt:lpstr>
      <vt:lpstr>Calibri Light</vt:lpstr>
      <vt:lpstr>Impact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OFU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СОЦИАЛЬНО-ЭКОНОМИЧЕСКОЕ РАЗВИТИЕ КРИЧЕВСКОГО РАЙОНА</dc:title>
  <dc:creator>Administrator</dc:creator>
  <cp:lastModifiedBy>Кутенёва Татьяна Адамовна</cp:lastModifiedBy>
  <cp:revision>1263</cp:revision>
  <cp:lastPrinted>2021-10-12T08:08:47Z</cp:lastPrinted>
  <dcterms:created xsi:type="dcterms:W3CDTF">2006-06-20T07:40:21Z</dcterms:created>
  <dcterms:modified xsi:type="dcterms:W3CDTF">2021-10-12T08:19:19Z</dcterms:modified>
</cp:coreProperties>
</file>