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8"/>
  </p:notesMasterIdLst>
  <p:sldIdLst>
    <p:sldId id="464" r:id="rId2"/>
    <p:sldId id="346" r:id="rId3"/>
    <p:sldId id="437" r:id="rId4"/>
    <p:sldId id="452" r:id="rId5"/>
    <p:sldId id="460" r:id="rId6"/>
    <p:sldId id="458" r:id="rId7"/>
  </p:sldIdLst>
  <p:sldSz cx="9144000" cy="6858000" type="screen4x3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E8400"/>
    <a:srgbClr val="FF7C80"/>
    <a:srgbClr val="FF7171"/>
    <a:srgbClr val="009BD2"/>
    <a:srgbClr val="CC3399"/>
    <a:srgbClr val="83C937"/>
    <a:srgbClr val="00A4DE"/>
    <a:srgbClr val="00B0EE"/>
    <a:srgbClr val="66CCFF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3" autoAdjust="0"/>
    <p:restoredTop sz="94012" autoAdjust="0"/>
  </p:normalViewPr>
  <p:slideViewPr>
    <p:cSldViewPr>
      <p:cViewPr varScale="1">
        <p:scale>
          <a:sx n="95" d="100"/>
          <a:sy n="95" d="100"/>
        </p:scale>
        <p:origin x="1315" y="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2\1%20&#1082;&#1074;\&#1041;&#1070;&#1044;&#1046;&#1045;&#1058;\&#1044;&#1080;&#1072;&#1075;&#1088;&#1072;&#1084;&#1084;&#1072;%20&#1088;&#1072;&#1089;&#1093;&#1086;&#1076;&#1099;%20&#1089;&#1090;&#1072;&#1090;&#1100;&#1080;%20.xls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3\2%20&#1082;&#1074;&#1072;&#1088;&#1090;&#1072;&#1083;\&#1041;&#1070;&#1044;&#1046;&#1045;&#1058;\&#1044;&#1080;&#1072;&#1075;&#1088;&#1072;&#1084;&#1084;&#1099;\&#1089;&#1090;&#1072;&#1090;&#1100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1%20&#1082;&#1074;\&#1041;&#1070;&#1044;&#1046;&#1045;&#1058;\&#1044;&#1080;&#1072;&#1075;&#1088;&#1072;&#1084;&#1084;&#1072;%20&#1088;&#1072;&#1089;&#1093;&#1086;&#1076;&#1099;%20&#1089;&#1090;&#1072;&#1090;&#1100;&#1080;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9%20&#1084;&#1077;&#1089;\&#1041;&#1070;&#1044;&#1046;&#1045;&#1058;\&#1044;&#1080;&#1072;&#1075;&#1088;&#1072;&#1084;&#1084;&#1072;%20&#1088;&#1072;&#1089;&#1093;&#1086;&#1076;&#1099;%20&#1082;&#1086;&#1085;&#1089;&#1086;&#1083;&#1080;&#1076;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&#1075;&#1086;&#1076;\&#1041;&#1070;&#1044;&#1046;&#1045;&#1058;\&#1044;&#1080;&#1072;&#1075;&#1088;&#1072;&#1084;&#1084;&#1072;%20&#1088;&#1072;&#1089;&#1093;&#1086;&#1076;&#1099;%20&#1082;&#1086;&#1085;&#1089;&#1086;&#1083;&#1080;&#1076;&#1079;&#1072;%202019%20&#1075;.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2\1%20&#1082;&#1074;\&#1041;&#1070;&#1044;&#1046;&#1045;&#1058;\&#1044;&#1080;&#1072;&#1075;&#1088;&#1072;&#1084;&#1084;&#1072;%20&#1088;&#1072;&#1089;&#1093;&#1086;&#1076;&#1099;%20%20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3\2%20&#1082;&#1074;&#1072;&#1088;&#1090;&#1072;&#1083;\&#1041;&#1070;&#1044;&#1046;&#1045;&#1058;\&#1044;&#1080;&#1072;&#1075;&#1088;&#1072;&#1084;&#1084;&#1099;\&#1044;&#1080;&#1072;&#1075;&#1088;&#1072;&#1084;&#1084;&#1072;%20&#1088;&#1072;&#1089;&#1093;&#1086;&#1076;&#1099;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2\9%20&#1084;&#1077;&#1089;\&#1041;&#1070;&#1044;&#1046;&#1045;&#1058;\&#1044;&#1080;&#1072;&#1075;&#1088;&#1072;&#1084;&#1084;&#1072;%20&#1087;&#1088;&#1086;&#1075;&#1088;&#1072;&#1084;&#1084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3\2%20&#1082;&#1074;&#1072;&#1088;&#1090;&#1072;&#1083;\&#1041;&#1070;&#1044;&#1046;&#1045;&#1058;\&#1044;&#1080;&#1072;&#1075;&#1088;&#1072;&#1084;&#1084;&#1099;\&#1087;&#1088;&#1086;&#1075;&#1088;&#1072;&#1084;&#1084;&#109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+mn-lt"/>
                <a:ea typeface="Arial Cyr"/>
                <a:cs typeface="Arial Cyr"/>
              </a:defRPr>
            </a:pPr>
            <a:r>
              <a:rPr lang="ru-RU" sz="1800" baseline="0" dirty="0">
                <a:latin typeface="+mn-lt"/>
              </a:rPr>
              <a:t>Динамика поступления доходов в бюджет Кричевского района </a:t>
            </a:r>
          </a:p>
          <a:p>
            <a:pPr>
              <a:defRPr sz="1800" b="1" i="0" u="none" strike="noStrike" baseline="0">
                <a:solidFill>
                  <a:srgbClr val="000000"/>
                </a:solidFill>
                <a:latin typeface="+mn-lt"/>
                <a:ea typeface="Arial Cyr"/>
                <a:cs typeface="Arial Cyr"/>
              </a:defRPr>
            </a:pPr>
            <a:r>
              <a:rPr lang="ru-RU" sz="1800" baseline="0" dirty="0">
                <a:latin typeface="+mn-lt"/>
              </a:rPr>
              <a:t>за 1 полугодие 2022 г., 1 полугодие 2023 г. (тыс. рублей, </a:t>
            </a:r>
            <a:r>
              <a:rPr lang="ru-RU" sz="1800" i="1" baseline="0" dirty="0">
                <a:latin typeface="+mn-lt"/>
              </a:rPr>
              <a:t>%)</a:t>
            </a:r>
            <a:endParaRPr lang="ru-RU" sz="1800" i="0" baseline="0" dirty="0">
              <a:latin typeface="+mn-lt"/>
            </a:endParaRPr>
          </a:p>
        </c:rich>
      </c:tx>
      <c:layout>
        <c:manualLayout>
          <c:xMode val="edge"/>
          <c:yMode val="edge"/>
          <c:x val="0.11195675648179795"/>
          <c:y val="2.713852435112277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"/>
          <c:y val="0.12027646544181979"/>
          <c:w val="0.92087267002867323"/>
          <c:h val="0.70315412656751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диаграмма!$A$2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45740556572059393"/>
                  <c:y val="-8.1450582154718773E-2"/>
                </c:manualLayout>
              </c:layout>
              <c:tx>
                <c:rich>
                  <a:bodyPr/>
                  <a:lstStyle/>
                  <a:p>
                    <a:pPr>
                      <a:defRPr sz="19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15 138,7</a:t>
                    </a:r>
                  </a:p>
                  <a:p>
                    <a:pPr>
                      <a:defRPr sz="19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(36,6%)</a:t>
                    </a:r>
                    <a:endParaRPr lang="en-US" sz="1900" b="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75-4AA2-B64F-DDD1DEC93CCB}"/>
                </c:ext>
              </c:extLst>
            </c:dLbl>
            <c:dLbl>
              <c:idx val="1"/>
              <c:layout>
                <c:manualLayout>
                  <c:x val="-0.46977885811483866"/>
                  <c:y val="6.7368470973118877E-2"/>
                </c:manualLayout>
              </c:layout>
              <c:tx>
                <c:rich>
                  <a:bodyPr/>
                  <a:lstStyle/>
                  <a:p>
                    <a:pPr>
                      <a:defRPr sz="19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12 399,7</a:t>
                    </a:r>
                  </a:p>
                  <a:p>
                    <a:pPr>
                      <a:defRPr sz="19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(38,3%)</a:t>
                    </a: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75-4AA2-B64F-DDD1DEC93CCB}"/>
                </c:ext>
              </c:extLst>
            </c:dLbl>
            <c:dLbl>
              <c:idx val="2"/>
              <c:layout>
                <c:manualLayout>
                  <c:x val="-0.62809427115928051"/>
                  <c:y val="3.2640801946937761E-2"/>
                </c:manualLayout>
              </c:layout>
              <c:tx>
                <c:rich>
                  <a:bodyPr/>
                  <a:lstStyle/>
                  <a:p>
                    <a:pPr>
                      <a:defRPr sz="20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1" i="1" u="sng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17 186,2</a:t>
                    </a:r>
                  </a:p>
                  <a:p>
                    <a:pPr>
                      <a:defRPr sz="20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(37,2%)</a:t>
                    </a: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75-4AA2-B64F-DDD1DEC93CCB}"/>
                </c:ext>
              </c:extLst>
            </c:dLbl>
            <c:dLbl>
              <c:idx val="3"/>
              <c:layout>
                <c:manualLayout>
                  <c:x val="-0.25323131606466831"/>
                  <c:y val="-0.2164351582201765"/>
                </c:manualLayout>
              </c:layout>
              <c:tx>
                <c:rich>
                  <a:bodyPr/>
                  <a:lstStyle/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21593,7</a:t>
                    </a:r>
                  </a:p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(38,6%)</a:t>
                    </a:r>
                    <a:endParaRPr lang="en-US" sz="20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75-4AA2-B64F-DDD1DEC93CCB}"/>
                </c:ext>
              </c:extLst>
            </c:dLbl>
            <c:dLbl>
              <c:idx val="4"/>
              <c:layout>
                <c:manualLayout>
                  <c:x val="0.10809292020315642"/>
                  <c:y val="-0.33697902768120575"/>
                </c:manualLayout>
              </c:layout>
              <c:tx>
                <c:rich>
                  <a:bodyPr/>
                  <a:lstStyle/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21 593,7</a:t>
                    </a:r>
                  </a:p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(38,6%)</a:t>
                    </a:r>
                    <a:endParaRPr lang="en-US" sz="20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75-4AA2-B64F-DDD1DEC93CCB}"/>
                </c:ext>
              </c:extLst>
            </c:dLbl>
            <c:dLbl>
              <c:idx val="5"/>
              <c:layout>
                <c:manualLayout>
                  <c:x val="-0.16245866993898489"/>
                  <c:y val="0.44111350343912803"/>
                </c:manualLayout>
              </c:layout>
              <c:tx>
                <c:rich>
                  <a:bodyPr/>
                  <a:lstStyle/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5 706,3</a:t>
                    </a:r>
                    <a:endParaRPr lang="en-US" sz="2000" b="0" i="1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(52,4%)</a:t>
                    </a:r>
                    <a:endParaRPr lang="en-US" sz="20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75-4AA2-B64F-DDD1DEC93CCB}"/>
                </c:ext>
              </c:extLst>
            </c:dLbl>
            <c:dLbl>
              <c:idx val="6"/>
              <c:layout>
                <c:manualLayout>
                  <c:x val="-2.8694822238129324E-2"/>
                  <c:y val="0.10647750992471673"/>
                </c:manualLayout>
              </c:layout>
              <c:tx>
                <c:rich>
                  <a:bodyPr/>
                  <a:lstStyle/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5 384,2</a:t>
                    </a:r>
                  </a:p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(40,6%)</a:t>
                    </a:r>
                    <a:endParaRPr lang="en-US" sz="2000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75-4AA2-B64F-DDD1DEC93CCB}"/>
                </c:ext>
              </c:extLst>
            </c:dLbl>
            <c:dLbl>
              <c:idx val="7"/>
              <c:layout>
                <c:manualLayout>
                  <c:x val="1.5528884028652181E-3"/>
                  <c:y val="-7.925848282036841E-3"/>
                </c:manualLayout>
              </c:layout>
              <c:tx>
                <c:rich>
                  <a:bodyPr/>
                  <a:lstStyle/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20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214</a:t>
                    </a:r>
                    <a:r>
                      <a:rPr lang="ru-RU" sz="20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</a:t>
                    </a:r>
                    <a:r>
                      <a:rPr lang="en-US" sz="20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ru-RU" sz="2000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20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20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(44,2 %)</a:t>
                    </a:r>
                    <a:endParaRPr lang="en-US" sz="2000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75-4AA2-B64F-DDD1DEC93CCB}"/>
                </c:ext>
              </c:extLst>
            </c:dLbl>
            <c:dLbl>
              <c:idx val="8"/>
              <c:layout>
                <c:manualLayout>
                  <c:x val="2.4985535863011454E-3"/>
                  <c:y val="-1.7687089667808124E-2"/>
                </c:manualLayout>
              </c:layout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20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75-4AA2-B64F-DDD1DEC93CCB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2101593625498008"/>
                  <c:y val="0.29809147005132336"/>
                </c:manualLayout>
              </c:layout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20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75-4AA2-B64F-DDD1DEC93CCB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22908366533864541"/>
                  <c:y val="0.20998561683418346"/>
                </c:manualLayout>
              </c:layout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20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75-4AA2-B64F-DDD1DEC93CCB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24302788844621515"/>
                  <c:y val="0.34654968932075031"/>
                </c:manualLayout>
              </c:layout>
              <c:spPr>
                <a:solidFill>
                  <a:srgbClr val="4472C4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2000" b="0" i="1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75-4AA2-B64F-DDD1DEC93CCB}"/>
                </c:ext>
              </c:extLst>
            </c:dLbl>
            <c:spPr>
              <a:solidFill>
                <a:srgbClr val="4472C4">
                  <a:lumMod val="20000"/>
                  <a:lumOff val="80000"/>
                </a:srgb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0" i="1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диаграмма!$B$1:$C$1</c:f>
              <c:strCache>
                <c:ptCount val="2"/>
                <c:pt idx="0">
                  <c:v>1 полуг. 2022 г.</c:v>
                </c:pt>
                <c:pt idx="1">
                  <c:v>1 полуг. 2023 г.</c:v>
                </c:pt>
              </c:strCache>
            </c:strRef>
          </c:cat>
          <c:val>
            <c:numRef>
              <c:f>диаграмма!$B$2:$C$2</c:f>
              <c:numCache>
                <c:formatCode>0.0</c:formatCode>
                <c:ptCount val="2"/>
                <c:pt idx="0">
                  <c:v>12399.7</c:v>
                </c:pt>
                <c:pt idx="1">
                  <c:v>15138.7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C75-4AA2-B64F-DDD1DEC93CCB}"/>
            </c:ext>
          </c:extLst>
        </c:ser>
        <c:ser>
          <c:idx val="1"/>
          <c:order val="1"/>
          <c:tx>
            <c:strRef>
              <c:f>диаграмма!$A$3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rgbClr val="DE84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59155012533900431"/>
                  <c:y val="-5.7511519393409156E-2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24 130,7</a:t>
                    </a: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(58,3%)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C75-4AA2-B64F-DDD1DEC93CCB}"/>
                </c:ext>
              </c:extLst>
            </c:dLbl>
            <c:dLbl>
              <c:idx val="1"/>
              <c:layout>
                <c:manualLayout>
                  <c:x val="-0.33430464740429128"/>
                  <c:y val="0.17328273549139692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19 560,8</a:t>
                    </a: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(60,5%)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C75-4AA2-B64F-DDD1DEC93CCB}"/>
                </c:ext>
              </c:extLst>
            </c:dLbl>
            <c:dLbl>
              <c:idx val="2"/>
              <c:layout>
                <c:manualLayout>
                  <c:x val="-0.62516251213359519"/>
                  <c:y val="3.5682262528059644E-2"/>
                </c:manualLayout>
              </c:layout>
              <c:tx>
                <c:rich>
                  <a:bodyPr/>
                  <a:lstStyle/>
                  <a:p>
                    <a:pPr>
                      <a:defRPr sz="19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0" u="sng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26 098,6</a:t>
                    </a:r>
                  </a:p>
                  <a:p>
                    <a:pPr>
                      <a:defRPr sz="19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900" b="0" i="1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(56,5%)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C75-4AA2-B64F-DDD1DEC93CCB}"/>
                </c:ext>
              </c:extLst>
            </c:dLbl>
            <c:dLbl>
              <c:idx val="3"/>
              <c:layout>
                <c:manualLayout>
                  <c:x val="7.124417464938586E-3"/>
                  <c:y val="-5.8658426393222241E-3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1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17 845,1</a:t>
                    </a: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(59,1%)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C75-4AA2-B64F-DDD1DEC93CCB}"/>
                </c:ext>
              </c:extLst>
            </c:dLbl>
            <c:dLbl>
              <c:idx val="4"/>
              <c:layout>
                <c:manualLayout>
                  <c:x val="0.14704760265622535"/>
                  <c:y val="-0.54960772360039656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31 750,6</a:t>
                    </a: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(56,8%)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C75-4AA2-B64F-DDD1DEC93CCB}"/>
                </c:ext>
              </c:extLst>
            </c:dLbl>
            <c:dLbl>
              <c:idx val="5"/>
              <c:layout>
                <c:manualLayout>
                  <c:x val="-0.10977018781743191"/>
                  <c:y val="0.64904670112370533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i="1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5 057,5</a:t>
                    </a:r>
                    <a:endParaRPr lang="en-US" sz="1900" i="1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(46,4%</a:t>
                    </a:r>
                    <a:r>
                      <a:rPr lang="en-US" sz="190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C75-4AA2-B64F-DDD1DEC93CCB}"/>
                </c:ext>
              </c:extLst>
            </c:dLbl>
            <c:dLbl>
              <c:idx val="6"/>
              <c:layout>
                <c:manualLayout>
                  <c:x val="2.8158843780890896E-2"/>
                  <c:y val="0.15278690557381105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7 618,6</a:t>
                    </a: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b="0" i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(57,4 %)</a:t>
                    </a: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C75-4AA2-B64F-DDD1DEC93CCB}"/>
                </c:ext>
              </c:extLst>
            </c:dLbl>
            <c:dLbl>
              <c:idx val="7"/>
              <c:layout>
                <c:manualLayout>
                  <c:x val="-2.1628400665608212E-3"/>
                  <c:y val="-9.3400532334640251E-3"/>
                </c:manualLayout>
              </c:layout>
              <c:tx>
                <c:rich>
                  <a:bodyPr/>
                  <a:lstStyle/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en-US" sz="19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270</a:t>
                    </a:r>
                    <a:r>
                      <a:rPr lang="ru-RU" sz="190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,3</a:t>
                    </a:r>
                  </a:p>
                  <a:p>
                    <a:pPr>
                      <a:defRPr sz="1900" b="1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900" b="0" u="sng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(55,8 %)</a:t>
                    </a:r>
                    <a:endParaRPr lang="en-US" sz="1900" b="0" u="sng" baseline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C75-4AA2-B64F-DDD1DEC93CCB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19223107569721115"/>
                  <c:y val="0.33039694956427468"/>
                </c:manualLayout>
              </c:layout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9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C75-4AA2-B64F-DDD1DEC93CCB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20816733067729085"/>
                  <c:y val="0.20411189328637414"/>
                </c:manualLayout>
              </c:layout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9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C75-4AA2-B64F-DDD1DEC93CCB}"/>
                </c:ext>
              </c:extLst>
            </c:dLbl>
            <c:dLbl>
              <c:idx val="10"/>
              <c:layout>
                <c:manualLayout>
                  <c:x val="5.2700561751048087E-3"/>
                  <c:y val="-2.4489257156808886E-2"/>
                </c:manualLayout>
              </c:layout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9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C75-4AA2-B64F-DDD1DEC93CCB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25199203187250996"/>
                  <c:y val="0.27900186852094305"/>
                </c:manualLayout>
              </c:layout>
              <c:spPr>
                <a:solidFill>
                  <a:srgbClr val="ED7D31">
                    <a:lumMod val="20000"/>
                    <a:lumOff val="80000"/>
                  </a:srgb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9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 Cyr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C75-4AA2-B64F-DDD1DEC93CCB}"/>
                </c:ext>
              </c:extLst>
            </c:dLbl>
            <c:spPr>
              <a:solidFill>
                <a:srgbClr val="ED7D31">
                  <a:lumMod val="20000"/>
                  <a:lumOff val="80000"/>
                </a:srgb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9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диаграмма!$B$1:$C$1</c:f>
              <c:strCache>
                <c:ptCount val="2"/>
                <c:pt idx="0">
                  <c:v>1 полуг. 2022 г.</c:v>
                </c:pt>
                <c:pt idx="1">
                  <c:v>1 полуг. 2023 г.</c:v>
                </c:pt>
              </c:strCache>
            </c:strRef>
          </c:cat>
          <c:val>
            <c:numRef>
              <c:f>диаграмма!$B$3:$C$3</c:f>
              <c:numCache>
                <c:formatCode>0.0</c:formatCode>
                <c:ptCount val="2"/>
                <c:pt idx="0">
                  <c:v>19560.8</c:v>
                </c:pt>
                <c:pt idx="1">
                  <c:v>24130.7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C75-4AA2-B64F-DDD1DEC93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3818144"/>
        <c:axId val="1"/>
      </c:barChart>
      <c:lineChart>
        <c:grouping val="standard"/>
        <c:varyColors val="0"/>
        <c:ser>
          <c:idx val="2"/>
          <c:order val="2"/>
          <c:tx>
            <c:strRef>
              <c:f>диаграмма!$A$4</c:f>
              <c:strCache>
                <c:ptCount val="1"/>
                <c:pt idx="0">
                  <c:v>темп роста собств. доходов</c:v>
                </c:pt>
              </c:strCache>
            </c:strRef>
          </c:tx>
          <c:spPr>
            <a:ln>
              <a:solidFill>
                <a:srgbClr val="009900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0.49288392153573074"/>
                  <c:y val="4.8960338291046956E-3"/>
                </c:manualLayout>
              </c:layout>
              <c:tx>
                <c:rich>
                  <a:bodyPr/>
                  <a:lstStyle/>
                  <a:p>
                    <a:r>
                      <a:rPr lang="en-US" sz="175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122,1 %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C75-4AA2-B64F-DDD1DEC93CCB}"/>
                </c:ext>
              </c:extLst>
            </c:dLbl>
            <c:dLbl>
              <c:idx val="1"/>
              <c:layout>
                <c:manualLayout>
                  <c:x val="-0.58792783257671832"/>
                  <c:y val="-3.6546515018956102E-2"/>
                </c:manualLayout>
              </c:layout>
              <c:tx>
                <c:rich>
                  <a:bodyPr/>
                  <a:lstStyle/>
                  <a:p>
                    <a:r>
                      <a:rPr lang="en-US" sz="17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110,4 %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C75-4AA2-B64F-DDD1DEC93CCB}"/>
                </c:ext>
              </c:extLst>
            </c:dLbl>
            <c:dLbl>
              <c:idx val="2"/>
              <c:layout>
                <c:manualLayout>
                  <c:x val="-0.19491364881399456"/>
                  <c:y val="-6.3346165743284499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109,9%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C75-4AA2-B64F-DDD1DEC93CCB}"/>
                </c:ext>
              </c:extLst>
            </c:dLbl>
            <c:dLbl>
              <c:idx val="3"/>
              <c:layout>
                <c:manualLayout>
                  <c:x val="-0.25579018899824019"/>
                  <c:y val="4.0608323599693907E-2"/>
                </c:manualLayout>
              </c:layout>
              <c:tx>
                <c:rich>
                  <a:bodyPr/>
                  <a:lstStyle/>
                  <a:p>
                    <a:pPr>
                      <a:defRPr sz="175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750" b="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100,8%</a:t>
                    </a:r>
                  </a:p>
                </c:rich>
              </c:tx>
              <c:spPr>
                <a:solidFill>
                  <a:srgbClr val="4472C4">
                    <a:lumMod val="20000"/>
                    <a:lumOff val="80000"/>
                  </a:srgbClr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C75-4AA2-B64F-DDD1DEC93CCB}"/>
                </c:ext>
              </c:extLst>
            </c:dLbl>
            <c:dLbl>
              <c:idx val="4"/>
              <c:layout>
                <c:manualLayout>
                  <c:x val="-0.16426396154032658"/>
                  <c:y val="8.8605752247683855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C75-4AA2-B64F-DDD1DEC93CCB}"/>
                </c:ext>
              </c:extLst>
            </c:dLbl>
            <c:dLbl>
              <c:idx val="5"/>
              <c:layout>
                <c:manualLayout>
                  <c:x val="-0.15657047414527731"/>
                  <c:y val="4.3292525978991261E-2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94,3%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C75-4AA2-B64F-DDD1DEC93CCB}"/>
                </c:ext>
              </c:extLst>
            </c:dLbl>
            <c:dLbl>
              <c:idx val="6"/>
              <c:layout>
                <c:manualLayout>
                  <c:x val="1.5915056072536387E-3"/>
                  <c:y val="5.0299009688928465E-3"/>
                </c:manualLayout>
              </c:layout>
              <c:tx>
                <c:rich>
                  <a:bodyPr/>
                  <a:lstStyle/>
                  <a:p>
                    <a:r>
                      <a:rPr lang="en-US" sz="21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94,4%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C75-4AA2-B64F-DDD1DEC93CCB}"/>
                </c:ext>
              </c:extLst>
            </c:dLbl>
            <c:spPr>
              <a:solidFill>
                <a:srgbClr val="4472C4">
                  <a:lumMod val="20000"/>
                  <a:lumOff val="80000"/>
                </a:srgbClr>
              </a:solidFill>
            </c:spPr>
            <c:txPr>
              <a:bodyPr/>
              <a:lstStyle/>
              <a:p>
                <a:pPr>
                  <a:defRPr sz="175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диаграмма!$B$1:$C$1</c:f>
              <c:strCache>
                <c:ptCount val="2"/>
                <c:pt idx="0">
                  <c:v>1 полуг. 2022 г.</c:v>
                </c:pt>
                <c:pt idx="1">
                  <c:v>1 полуг. 2023 г.</c:v>
                </c:pt>
              </c:strCache>
            </c:strRef>
          </c:cat>
          <c:val>
            <c:numRef>
              <c:f>диаграмма!$B$4:$C$4</c:f>
              <c:numCache>
                <c:formatCode>0.0</c:formatCode>
                <c:ptCount val="2"/>
                <c:pt idx="0">
                  <c:v>1104</c:v>
                </c:pt>
                <c:pt idx="1">
                  <c:v>1221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2C75-4AA2-B64F-DDD1DEC93CCB}"/>
            </c:ext>
          </c:extLst>
        </c:ser>
        <c:ser>
          <c:idx val="3"/>
          <c:order val="3"/>
          <c:tx>
            <c:strRef>
              <c:f>диаграмма!$A$5</c:f>
              <c:strCache>
                <c:ptCount val="1"/>
                <c:pt idx="0">
                  <c:v>темп роста дотации</c:v>
                </c:pt>
              </c:strCache>
            </c:strRef>
          </c:tx>
          <c:spPr>
            <a:ln cmpd="sng">
              <a:solidFill>
                <a:srgbClr val="FF0000"/>
              </a:solidFill>
            </a:ln>
          </c:spPr>
          <c:marker>
            <c:spPr>
              <a:solidFill>
                <a:schemeClr val="tx1">
                  <a:alpha val="86000"/>
                </a:schemeClr>
              </a:solidFill>
              <a:ln w="127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0.12686792597636362"/>
                  <c:y val="1.6350539515893846E-2"/>
                </c:manualLayout>
              </c:layout>
              <c:tx>
                <c:rich>
                  <a:bodyPr/>
                  <a:lstStyle/>
                  <a:p>
                    <a:r>
                      <a:rPr lang="en-US" sz="1750" baseline="0" dirty="0"/>
                      <a:t>109,6 %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C75-4AA2-B64F-DDD1DEC93CCB}"/>
                </c:ext>
              </c:extLst>
            </c:dLbl>
            <c:dLbl>
              <c:idx val="1"/>
              <c:layout>
                <c:manualLayout>
                  <c:x val="3.0673252058566886E-2"/>
                  <c:y val="-4.4576552930883639E-2"/>
                </c:manualLayout>
              </c:layout>
              <c:tx>
                <c:rich>
                  <a:bodyPr/>
                  <a:lstStyle/>
                  <a:p>
                    <a:r>
                      <a:rPr lang="en-US" sz="1650" baseline="0" dirty="0"/>
                      <a:t>123,4 %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C75-4AA2-B64F-DDD1DEC93CCB}"/>
                </c:ext>
              </c:extLst>
            </c:dLbl>
            <c:dLbl>
              <c:idx val="2"/>
              <c:layout>
                <c:manualLayout>
                  <c:x val="-1.5578599875385776E-2"/>
                  <c:y val="2.3871160197338315E-2"/>
                </c:manualLayout>
              </c:layout>
              <c:tx>
                <c:rich>
                  <a:bodyPr/>
                  <a:lstStyle/>
                  <a:p>
                    <a:r>
                      <a:rPr lang="en-US" sz="2500" baseline="0"/>
                      <a:t>109,5%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C75-4AA2-B64F-DDD1DEC93CCB}"/>
                </c:ext>
              </c:extLst>
            </c:dLbl>
            <c:dLbl>
              <c:idx val="3"/>
              <c:layout>
                <c:manualLayout>
                  <c:x val="2.9836361847642716E-3"/>
                  <c:y val="-1.2262811410868724E-4"/>
                </c:manualLayout>
              </c:layout>
              <c:tx>
                <c:rich>
                  <a:bodyPr/>
                  <a:lstStyle/>
                  <a:p>
                    <a:r>
                      <a:rPr lang="en-US" sz="2500" baseline="0"/>
                      <a:t>126,7%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C75-4AA2-B64F-DDD1DEC93CCB}"/>
                </c:ext>
              </c:extLst>
            </c:dLbl>
            <c:dLbl>
              <c:idx val="4"/>
              <c:layout>
                <c:manualLayout>
                  <c:x val="-0.14478900519948668"/>
                  <c:y val="-8.632939062790812E-2"/>
                </c:manualLayout>
              </c:layout>
              <c:tx>
                <c:rich>
                  <a:bodyPr/>
                  <a:lstStyle/>
                  <a:p>
                    <a:r>
                      <a:rPr lang="en-US" sz="2500" baseline="0"/>
                      <a:t>129,6%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C75-4AA2-B64F-DDD1DEC93CCB}"/>
                </c:ext>
              </c:extLst>
            </c:dLbl>
            <c:dLbl>
              <c:idx val="5"/>
              <c:layout>
                <c:manualLayout>
                  <c:x val="-8.171933053822817E-3"/>
                  <c:y val="-2.9880198447747731E-2"/>
                </c:manualLayout>
              </c:layout>
              <c:tx>
                <c:rich>
                  <a:bodyPr/>
                  <a:lstStyle/>
                  <a:p>
                    <a:r>
                      <a:rPr lang="en-US" sz="2500" baseline="0"/>
                      <a:t>127,5%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C75-4AA2-B64F-DDD1DEC93CCB}"/>
                </c:ext>
              </c:extLst>
            </c:dLbl>
            <c:dLbl>
              <c:idx val="6"/>
              <c:layout>
                <c:manualLayout>
                  <c:x val="3.3689879674131643E-3"/>
                  <c:y val="-2.8192301839149132E-2"/>
                </c:manualLayout>
              </c:layout>
              <c:tx>
                <c:rich>
                  <a:bodyPr/>
                  <a:lstStyle/>
                  <a:p>
                    <a:r>
                      <a:rPr lang="en-US" sz="2500" baseline="0"/>
                      <a:t>150,6%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C75-4AA2-B64F-DDD1DEC93CCB}"/>
                </c:ext>
              </c:extLst>
            </c:dLbl>
            <c:spPr>
              <a:solidFill>
                <a:srgbClr val="FFCCCC"/>
              </a:solidFill>
            </c:spPr>
            <c:txPr>
              <a:bodyPr/>
              <a:lstStyle/>
              <a:p>
                <a:pPr>
                  <a:defRPr sz="175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диаграмма!$B$1:$C$1</c:f>
              <c:strCache>
                <c:ptCount val="2"/>
                <c:pt idx="0">
                  <c:v>1 полуг. 2022 г.</c:v>
                </c:pt>
                <c:pt idx="1">
                  <c:v>1 полуг. 2023 г.</c:v>
                </c:pt>
              </c:strCache>
            </c:strRef>
          </c:cat>
          <c:val>
            <c:numRef>
              <c:f>диаграмма!$B$5:$C$5</c:f>
              <c:numCache>
                <c:formatCode>0.0</c:formatCode>
                <c:ptCount val="2"/>
                <c:pt idx="0">
                  <c:v>1096</c:v>
                </c:pt>
                <c:pt idx="1">
                  <c:v>1234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2C75-4AA2-B64F-DDD1DEC93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3818144"/>
        <c:axId val="1"/>
      </c:lineChart>
      <c:catAx>
        <c:axId val="170381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9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BY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25000"/>
        </c:scaling>
        <c:delete val="0"/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BY"/>
          </a:p>
        </c:txPr>
        <c:crossAx val="1703818144"/>
        <c:crosses val="max"/>
        <c:crossBetween val="between"/>
      </c:valAx>
      <c:spPr>
        <a:noFill/>
        <a:ln w="12700">
          <a:solidFill>
            <a:sysClr val="windowText" lastClr="00000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700" b="1" i="1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ru-BY"/>
          </a:p>
        </c:txPr>
      </c:legendEntry>
      <c:legendEntry>
        <c:idx val="1"/>
        <c:txPr>
          <a:bodyPr/>
          <a:lstStyle/>
          <a:p>
            <a:pPr>
              <a:defRPr sz="1700" b="1" i="1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ru-BY"/>
          </a:p>
        </c:txPr>
      </c:legendEntry>
      <c:layout>
        <c:manualLayout>
          <c:xMode val="edge"/>
          <c:yMode val="edge"/>
          <c:x val="0"/>
          <c:y val="0.93380358705161859"/>
          <c:w val="1"/>
          <c:h val="6.6196412948381453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700" b="1" i="1" u="none" strike="noStrike" baseline="0">
              <a:solidFill>
                <a:schemeClr val="tx1"/>
              </a:solidFill>
              <a:latin typeface="Times New Roman" panose="02020603050405020304" pitchFamily="18" charset="0"/>
              <a:ea typeface="Arial Cyr"/>
              <a:cs typeface="Times New Roman" panose="02020603050405020304" pitchFamily="18" charset="0"/>
            </a:defRPr>
          </a:pPr>
          <a:endParaRPr lang="ru-BY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BY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4752115206076"/>
          <c:y val="0.45807895483366429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9-7470-4926-A20F-BF8A35C6D924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3-7470-4926-A20F-BF8A35C6D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BY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>
                <a:solidFill>
                  <a:sysClr val="windowText" lastClr="000000"/>
                </a:solidFill>
                <a:latin typeface="+mn-lt"/>
                <a:cs typeface="Times New Roman" panose="02020603050405020304" pitchFamily="18" charset="0"/>
              </a:rPr>
              <a:t>Исполнение бюджета по статьям за 1 полугодие 2023г.                                               (тыс. рублей, уд.вес (%))</a:t>
            </a:r>
          </a:p>
        </c:rich>
      </c:tx>
      <c:layout>
        <c:manualLayout>
          <c:xMode val="edge"/>
          <c:yMode val="edge"/>
          <c:x val="0.18827540507641721"/>
          <c:y val="8.163893264273795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BY"/>
        </a:p>
      </c:txPr>
    </c:title>
    <c:autoTitleDeleted val="0"/>
    <c:plotArea>
      <c:layout>
        <c:manualLayout>
          <c:layoutTarget val="inner"/>
          <c:xMode val="edge"/>
          <c:yMode val="edge"/>
          <c:x val="0.28823817149902509"/>
          <c:y val="0.16063482364244933"/>
          <c:w val="0.42365206041038722"/>
          <c:h val="0.61796369023635278"/>
        </c:manualLayout>
      </c:layout>
      <c:pieChart>
        <c:varyColors val="1"/>
        <c:ser>
          <c:idx val="0"/>
          <c:order val="0"/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explosion val="1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81EB-4156-9DBE-7CD295B2C9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81EB-4156-9DBE-7CD295B2C9F2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81EB-4156-9DBE-7CD295B2C9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81EB-4156-9DBE-7CD295B2C9F2}"/>
              </c:ext>
            </c:extLst>
          </c:dPt>
          <c:dPt>
            <c:idx val="4"/>
            <c:bubble3D val="0"/>
            <c:spPr>
              <a:solidFill>
                <a:srgbClr val="99003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81EB-4156-9DBE-7CD295B2C9F2}"/>
              </c:ext>
            </c:extLst>
          </c:dPt>
          <c:dPt>
            <c:idx val="5"/>
            <c:bubble3D val="0"/>
            <c:spPr>
              <a:solidFill>
                <a:srgbClr val="00CC0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81EB-4156-9DBE-7CD295B2C9F2}"/>
              </c:ext>
            </c:extLst>
          </c:dPt>
          <c:dPt>
            <c:idx val="6"/>
            <c:bubble3D val="0"/>
            <c:spPr>
              <a:solidFill>
                <a:srgbClr val="FF4F8A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81EB-4156-9DBE-7CD295B2C9F2}"/>
              </c:ext>
            </c:extLst>
          </c:dPt>
          <c:dLbls>
            <c:dLbl>
              <c:idx val="0"/>
              <c:layout>
                <c:manualLayout>
                  <c:x val="-6.4147240072278774E-2"/>
                  <c:y val="-1.888562182615643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43232933219801"/>
                      <c:h val="0.16763194169308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1EB-4156-9DBE-7CD295B2C9F2}"/>
                </c:ext>
              </c:extLst>
            </c:dLbl>
            <c:dLbl>
              <c:idx val="1"/>
              <c:layout>
                <c:manualLayout>
                  <c:x val="3.5486061320807394E-2"/>
                  <c:y val="-2.91018982119437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09837782920125"/>
                      <c:h val="0.12776492958588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1EB-4156-9DBE-7CD295B2C9F2}"/>
                </c:ext>
              </c:extLst>
            </c:dLbl>
            <c:dLbl>
              <c:idx val="2"/>
              <c:layout>
                <c:manualLayout>
                  <c:x val="5.634254016541921E-2"/>
                  <c:y val="-0.227714915769461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60398777377537"/>
                      <c:h val="0.167631844976928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1EB-4156-9DBE-7CD295B2C9F2}"/>
                </c:ext>
              </c:extLst>
            </c:dLbl>
            <c:dLbl>
              <c:idx val="3"/>
              <c:layout>
                <c:manualLayout>
                  <c:x val="0.10887302299921144"/>
                  <c:y val="-0.217637076342081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731631197387532"/>
                      <c:h val="0.207107447308219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1EB-4156-9DBE-7CD295B2C9F2}"/>
                </c:ext>
              </c:extLst>
            </c:dLbl>
            <c:dLbl>
              <c:idx val="4"/>
              <c:layout>
                <c:manualLayout>
                  <c:x val="0.15551628170851287"/>
                  <c:y val="-9.50237220821274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628553065404413"/>
                      <c:h val="0.169400862149733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1EB-4156-9DBE-7CD295B2C9F2}"/>
                </c:ext>
              </c:extLst>
            </c:dLbl>
            <c:dLbl>
              <c:idx val="5"/>
              <c:layout>
                <c:manualLayout>
                  <c:x val="7.6400383413017081E-2"/>
                  <c:y val="1.06160086208621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894753788576768"/>
                      <c:h val="0.179732462354393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81EB-4156-9DBE-7CD295B2C9F2}"/>
                </c:ext>
              </c:extLst>
            </c:dLbl>
            <c:dLbl>
              <c:idx val="6"/>
              <c:layout>
                <c:manualLayout>
                  <c:x val="-0.18021899171563804"/>
                  <c:y val="6.46977887794952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59097804206294"/>
                      <c:h val="0.167632003775597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81EB-4156-9DBE-7CD295B2C9F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no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Лист1!$A$3:$A$9</c:f>
              <c:strCache>
                <c:ptCount val="7"/>
                <c:pt idx="0">
                  <c:v>Заработная плата с отчислениями</c:v>
                </c:pt>
                <c:pt idx="1">
                  <c:v>Прочие статьи</c:v>
                </c:pt>
                <c:pt idx="2">
                  <c:v>Субсидии организациям</c:v>
                </c:pt>
                <c:pt idx="3">
                  <c:v>Оплата коммунальных услуг</c:v>
                </c:pt>
                <c:pt idx="4">
                  <c:v>Трансферты населению</c:v>
                </c:pt>
                <c:pt idx="5">
                  <c:v>Продукты питания</c:v>
                </c:pt>
                <c:pt idx="6">
                  <c:v>Лекарственные средства и изделия медицинского назначения</c:v>
                </c:pt>
              </c:strCache>
            </c:strRef>
          </c:cat>
          <c:val>
            <c:numRef>
              <c:f>Лист1!$B$3:$B$9</c:f>
              <c:numCache>
                <c:formatCode>#,##0.0</c:formatCode>
                <c:ptCount val="7"/>
                <c:pt idx="0">
                  <c:v>22521.7</c:v>
                </c:pt>
                <c:pt idx="1">
                  <c:v>8430.0999999999985</c:v>
                </c:pt>
                <c:pt idx="2">
                  <c:v>4872.3</c:v>
                </c:pt>
                <c:pt idx="3">
                  <c:v>3186.7</c:v>
                </c:pt>
                <c:pt idx="4">
                  <c:v>1654.8</c:v>
                </c:pt>
                <c:pt idx="5">
                  <c:v>942.7</c:v>
                </c:pt>
                <c:pt idx="6">
                  <c:v>775.3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1EB-4156-9DBE-7CD295B2C9F2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81EB-4156-9DBE-7CD295B2C9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81EB-4156-9DBE-7CD295B2C9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81EB-4156-9DBE-7CD295B2C9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81EB-4156-9DBE-7CD295B2C9F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81EB-4156-9DBE-7CD295B2C9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81EB-4156-9DBE-7CD295B2C9F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81EB-4156-9DBE-7CD295B2C9F2}"/>
              </c:ext>
            </c:extLst>
          </c:dPt>
          <c:cat>
            <c:strRef>
              <c:f>Лист1!$A$3:$A$9</c:f>
              <c:strCache>
                <c:ptCount val="7"/>
                <c:pt idx="0">
                  <c:v>Заработная плата с отчислениями</c:v>
                </c:pt>
                <c:pt idx="1">
                  <c:v>Прочие статьи</c:v>
                </c:pt>
                <c:pt idx="2">
                  <c:v>Субсидии организациям</c:v>
                </c:pt>
                <c:pt idx="3">
                  <c:v>Оплата коммунальных услуг</c:v>
                </c:pt>
                <c:pt idx="4">
                  <c:v>Трансферты населению</c:v>
                </c:pt>
                <c:pt idx="5">
                  <c:v>Продукты питания</c:v>
                </c:pt>
                <c:pt idx="6">
                  <c:v>Лекарственные средства и изделия медицинского назначения</c:v>
                </c:pt>
              </c:strCache>
            </c:strRef>
          </c:cat>
          <c:val>
            <c:numRef>
              <c:f>Лист1!$C$3:$C$9</c:f>
              <c:numCache>
                <c:formatCode>0.0</c:formatCode>
                <c:ptCount val="7"/>
                <c:pt idx="0">
                  <c:v>53.137770269632597</c:v>
                </c:pt>
                <c:pt idx="1">
                  <c:v>19.890004624430201</c:v>
                </c:pt>
                <c:pt idx="2">
                  <c:v>11.495720042658011</c:v>
                </c:pt>
                <c:pt idx="3">
                  <c:v>7.5187100671014262</c:v>
                </c:pt>
                <c:pt idx="4">
                  <c:v>3.904340358063024</c:v>
                </c:pt>
                <c:pt idx="5">
                  <c:v>2.2242093639992833</c:v>
                </c:pt>
                <c:pt idx="6">
                  <c:v>1.8292452741154597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81EB-4156-9DBE-7CD295B2C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73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6878594150119176E-2"/>
          <c:y val="6.048556430446194E-2"/>
          <c:w val="0.97207029692442648"/>
          <c:h val="0.93951443569553805"/>
        </c:manualLayout>
      </c:layout>
      <c:ofPieChart>
        <c:ofPieType val="pie"/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3"/>
            <c:bubble3D val="0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043D-4FF8-B7C7-1E268655CA84}"/>
              </c:ext>
            </c:extLst>
          </c:dPt>
          <c:dLbls>
            <c:dLbl>
              <c:idx val="2"/>
              <c:layout>
                <c:manualLayout>
                  <c:x val="1.1350435285066664E-2"/>
                  <c:y val="6.4133061074035441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Неналоговые доходы </a:t>
                    </a:r>
                  </a:p>
                  <a:p>
                    <a:r>
                      <a:rPr lang="ru-RU" b="1" i="1" u="sng" dirty="0"/>
                      <a:t>1 726,9</a:t>
                    </a:r>
                  </a:p>
                  <a:p>
                    <a:r>
                      <a:rPr lang="ru-RU" b="1" i="1" u="none" dirty="0"/>
                      <a:t>120,4 %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D-4FF8-B7C7-1E268655CA84}"/>
                </c:ext>
              </c:extLst>
            </c:dLbl>
            <c:dLbl>
              <c:idx val="3"/>
              <c:layout>
                <c:manualLayout>
                  <c:x val="6.6837267583729654E-2"/>
                  <c:y val="2.972477398658501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5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550" baseline="0" dirty="0"/>
                      <a:t>Дотации</a:t>
                    </a:r>
                  </a:p>
                  <a:p>
                    <a:pPr>
                      <a:defRPr sz="15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550" b="1" u="sng" baseline="0" dirty="0"/>
                      <a:t>24 130,7</a:t>
                    </a:r>
                  </a:p>
                  <a:p>
                    <a:pPr>
                      <a:defRPr sz="15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550" b="1" i="1" u="none" baseline="0" dirty="0"/>
                      <a:t>123,4 %</a:t>
                    </a:r>
                  </a:p>
                  <a:p>
                    <a:pPr>
                      <a:defRPr sz="15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155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95179776488423"/>
                      <c:h val="0.178592555261255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43D-4FF8-B7C7-1E268655CA84}"/>
                </c:ext>
              </c:extLst>
            </c:dLbl>
            <c:dLbl>
              <c:idx val="4"/>
              <c:layout>
                <c:manualLayout>
                  <c:x val="-7.5886288910501545E-2"/>
                  <c:y val="-1.074957296420206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5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Иные безвозмездные</a:t>
                    </a:r>
                    <a:r>
                      <a:rPr lang="ru-RU" baseline="0" dirty="0"/>
                      <a:t> поступления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sz="155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u="none" dirty="0"/>
                      <a:t>2 090,4</a:t>
                    </a:r>
                    <a:endParaRPr lang="ru-RU" b="1" u="sng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03991334166243"/>
                      <c:h val="0.165370370370370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43D-4FF8-B7C7-1E268655CA84}"/>
                </c:ext>
              </c:extLst>
            </c:dLbl>
            <c:dLbl>
              <c:idx val="6"/>
              <c:layout>
                <c:manualLayout>
                  <c:x val="0.16299646795342809"/>
                  <c:y val="-7.947047244094487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Подоходный налог с физ. лиц </a:t>
                    </a:r>
                  </a:p>
                  <a:p>
                    <a:r>
                      <a:rPr lang="ru-RU" b="1" dirty="0"/>
                      <a:t>6 883,6</a:t>
                    </a:r>
                  </a:p>
                  <a:p>
                    <a:r>
                      <a:rPr lang="ru-RU" dirty="0"/>
                      <a:t>  (119,5 %)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07465869091287"/>
                      <c:h val="0.204793352926692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43D-4FF8-B7C7-1E268655CA84}"/>
                </c:ext>
              </c:extLst>
            </c:dLbl>
            <c:dLbl>
              <c:idx val="7"/>
              <c:layout>
                <c:manualLayout>
                  <c:x val="-8.3920636493889852E-2"/>
                  <c:y val="-4.985290293316949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</a:t>
                    </a:r>
                    <a:r>
                      <a:rPr lang="ru-RU" baseline="0" dirty="0"/>
                      <a:t> налог</a:t>
                    </a:r>
                    <a:r>
                      <a:rPr lang="ru-RU" dirty="0"/>
                      <a:t> </a:t>
                    </a:r>
                    <a:r>
                      <a:rPr lang="ru-RU" b="1" dirty="0"/>
                      <a:t>375,7</a:t>
                    </a:r>
                    <a:r>
                      <a:rPr lang="ru-RU" dirty="0"/>
                      <a:t> (113,5 %)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3D-4FF8-B7C7-1E268655CA84}"/>
                </c:ext>
              </c:extLst>
            </c:dLbl>
            <c:dLbl>
              <c:idx val="8"/>
              <c:layout>
                <c:manualLayout>
                  <c:x val="-2.954106543789793E-4"/>
                  <c:y val="-4.352525604333624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недвижимость</a:t>
                    </a:r>
                    <a:r>
                      <a:rPr lang="ru-RU" baseline="0" dirty="0"/>
                      <a:t>                  </a:t>
                    </a:r>
                    <a:r>
                      <a:rPr lang="ru-RU" b="1" baseline="0" dirty="0"/>
                      <a:t>1 420,1 </a:t>
                    </a:r>
                    <a:r>
                      <a:rPr lang="ru-RU" baseline="0" dirty="0"/>
                      <a:t>(134,1 %)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3D-4FF8-B7C7-1E268655CA84}"/>
                </c:ext>
              </c:extLst>
            </c:dLbl>
            <c:dLbl>
              <c:idx val="9"/>
              <c:layout>
                <c:manualLayout>
                  <c:x val="-1.733159686884252E-2"/>
                  <c:y val="-1.731291921843109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НДС</a:t>
                    </a:r>
                  </a:p>
                  <a:p>
                    <a:r>
                      <a:rPr lang="ru-RU" b="1" dirty="0"/>
                      <a:t>2 979,0</a:t>
                    </a:r>
                  </a:p>
                  <a:p>
                    <a:r>
                      <a:rPr lang="ru-RU" baseline="0" dirty="0"/>
                      <a:t>(121,0 %)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3D-4FF8-B7C7-1E268655CA84}"/>
                </c:ext>
              </c:extLst>
            </c:dLbl>
            <c:dLbl>
              <c:idx val="10"/>
              <c:layout>
                <c:manualLayout>
                  <c:x val="-0.19220133464415368"/>
                  <c:y val="-2.0205599300087487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Налоговые</a:t>
                    </a:r>
                    <a:r>
                      <a:rPr lang="ru-RU" baseline="0" dirty="0"/>
                      <a:t> доходы</a:t>
                    </a:r>
                  </a:p>
                  <a:p>
                    <a:r>
                      <a:rPr lang="ru-RU" b="1" u="sng" dirty="0"/>
                      <a:t>13 411,8</a:t>
                    </a:r>
                  </a:p>
                  <a:p>
                    <a:r>
                      <a:rPr lang="ru-RU" b="1" i="1" u="none" dirty="0"/>
                      <a:t>122,3 %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3D-4FF8-B7C7-1E268655C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5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Лист1!$A$8:$A$15</c:f>
              <c:strCache>
                <c:ptCount val="8"/>
                <c:pt idx="0">
                  <c:v>Неналоговые доходы</c:v>
                </c:pt>
                <c:pt idx="1">
                  <c:v>Дотации</c:v>
                </c:pt>
                <c:pt idx="2">
                  <c:v>Иные безвозмездные поступления</c:v>
                </c:pt>
                <c:pt idx="3">
                  <c:v>Налоговые доходы</c:v>
                </c:pt>
                <c:pt idx="4">
                  <c:v>подоходный налог с физических лиц</c:v>
                </c:pt>
                <c:pt idx="5">
                  <c:v>земельный налог</c:v>
                </c:pt>
                <c:pt idx="6">
                  <c:v>Налог на недвижимость</c:v>
                </c:pt>
                <c:pt idx="7">
                  <c:v>НДС</c:v>
                </c:pt>
              </c:strCache>
            </c:strRef>
          </c:cat>
          <c:val>
            <c:numRef>
              <c:f>Лист1!$B$6:$B$15</c:f>
              <c:numCache>
                <c:formatCode>General</c:formatCode>
                <c:ptCount val="10"/>
                <c:pt idx="2">
                  <c:v>938.7</c:v>
                </c:pt>
                <c:pt idx="3">
                  <c:v>10209.200000000001</c:v>
                </c:pt>
                <c:pt idx="4">
                  <c:v>580.6</c:v>
                </c:pt>
                <c:pt idx="6">
                  <c:v>3037.3</c:v>
                </c:pt>
                <c:pt idx="7">
                  <c:v>204.2</c:v>
                </c:pt>
                <c:pt idx="8">
                  <c:v>714.3</c:v>
                </c:pt>
                <c:pt idx="9">
                  <c:v>1492.2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43D-4FF8-B7C7-1E268655C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511425711337358"/>
          <c:y val="0.45807894775941516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0-774A-45AF-9F37-A0497342057E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01-774A-45AF-9F37-A04973420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BY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                                          за 9 месяцев  2019 года,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37 666,7),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811736908682594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150B-4EC4-9352-B56EAEDFE890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150B-4EC4-9352-B56EAEDFE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BY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за 2019 год,                                           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55 508,8),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8423814857537713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FEBC-40F5-A215-E1C4709010FE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FEBC-40F5-A215-E1C470901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BY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98F2-4C49-8887-E22A6AE9470D}"/>
            </c:ext>
          </c:extLst>
        </c:ser>
        <c:ser>
          <c:idx val="2"/>
          <c:order val="1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98F2-4C49-8887-E22A6AE94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B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anose="02020603050405020304" pitchFamily="18" charset="0"/>
              </a:rPr>
              <a:t>Исполнение  бюджета по расходам за 1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anose="02020603050405020304" pitchFamily="18" charset="0"/>
              </a:rPr>
              <a:t>полугодие 2023 года                                                        (тыс. рублей, уд. вес (%))</a:t>
            </a:r>
          </a:p>
        </c:rich>
      </c:tx>
      <c:layout>
        <c:manualLayout>
          <c:xMode val="edge"/>
          <c:yMode val="edge"/>
          <c:x val="0.20183796561853609"/>
          <c:y val="6.9777173257463262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171133370008304"/>
          <c:y val="0.24322371397307813"/>
          <c:w val="0.45735715238802216"/>
          <c:h val="0.64987418045257761"/>
        </c:manualLayout>
      </c:layout>
      <c:pie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127-458B-BB97-0BBCA4D213D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127-458B-BB97-0BBCA4D213D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127-458B-BB97-0BBCA4D213D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127-458B-BB97-0BBCA4D213D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127-458B-BB97-0BBCA4D213D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127-458B-BB97-0BBCA4D213D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3127-458B-BB97-0BBCA4D213D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3127-458B-BB97-0BBCA4D213D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127-458B-BB97-0BBCA4D213D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127-458B-BB97-0BBCA4D213D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3127-458B-BB97-0BBCA4D213D0}"/>
              </c:ext>
            </c:extLst>
          </c:dPt>
          <c:cat>
            <c:strRef>
              <c:f>'пол2012 район'!$A$12:$A$22</c:f>
              <c:strCache>
                <c:ptCount val="11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Образование</c:v>
                </c:pt>
                <c:pt idx="10">
                  <c:v>Социальная политика</c:v>
                </c:pt>
              </c:strCache>
            </c:strRef>
          </c:cat>
          <c:val>
            <c:numRef>
              <c:f>'пол2012 район'!$B$12:$B$22</c:f>
            </c:numRef>
          </c:val>
          <c:extLst>
            <c:ext xmlns:c16="http://schemas.microsoft.com/office/drawing/2014/chart" uri="{C3380CC4-5D6E-409C-BE32-E72D297353CC}">
              <c16:uniqueId val="{0000000B-3127-458B-BB97-0BBCA4D213D0}"/>
            </c:ext>
          </c:extLst>
        </c:ser>
        <c:ser>
          <c:idx val="1"/>
          <c:order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C-3127-458B-BB97-0BBCA4D213D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D-3127-458B-BB97-0BBCA4D213D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E-3127-458B-BB97-0BBCA4D213D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F-3127-458B-BB97-0BBCA4D213D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0-3127-458B-BB97-0BBCA4D213D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1-3127-458B-BB97-0BBCA4D213D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2-3127-458B-BB97-0BBCA4D213D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3-3127-458B-BB97-0BBCA4D213D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4-3127-458B-BB97-0BBCA4D213D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5-3127-458B-BB97-0BBCA4D213D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6-3127-458B-BB97-0BBCA4D213D0}"/>
              </c:ext>
            </c:extLst>
          </c:dPt>
          <c:cat>
            <c:strRef>
              <c:f>'пол2012 район'!$A$12:$A$22</c:f>
              <c:strCache>
                <c:ptCount val="11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Образование</c:v>
                </c:pt>
                <c:pt idx="10">
                  <c:v>Социальная политика</c:v>
                </c:pt>
              </c:strCache>
            </c:strRef>
          </c:cat>
          <c:val>
            <c:numRef>
              <c:f>'пол2012 район'!$C$12:$C$22</c:f>
            </c:numRef>
          </c:val>
          <c:extLst>
            <c:ext xmlns:c16="http://schemas.microsoft.com/office/drawing/2014/chart" uri="{C3380CC4-5D6E-409C-BE32-E72D297353CC}">
              <c16:uniqueId val="{00000017-3127-458B-BB97-0BBCA4D213D0}"/>
            </c:ext>
          </c:extLst>
        </c:ser>
        <c:ser>
          <c:idx val="2"/>
          <c:order val="2"/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9-3127-458B-BB97-0BBCA4D213D0}"/>
              </c:ext>
            </c:extLst>
          </c:dPt>
          <c:dPt>
            <c:idx val="1"/>
            <c:bubble3D val="0"/>
            <c:spPr>
              <a:solidFill>
                <a:srgbClr val="FF7C8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B-3127-458B-BB97-0BBCA4D213D0}"/>
              </c:ext>
            </c:extLst>
          </c:dPt>
          <c:dPt>
            <c:idx val="2"/>
            <c:bubble3D val="0"/>
            <c:spPr>
              <a:solidFill>
                <a:srgbClr val="FFFF4F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D-3127-458B-BB97-0BBCA4D213D0}"/>
              </c:ext>
            </c:extLst>
          </c:dPt>
          <c:dPt>
            <c:idx val="3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F-3127-458B-BB97-0BBCA4D213D0}"/>
              </c:ext>
            </c:extLst>
          </c:dPt>
          <c:dPt>
            <c:idx val="4"/>
            <c:bubble3D val="0"/>
            <c:spPr>
              <a:solidFill>
                <a:srgbClr val="FFFF4F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1-3127-458B-BB97-0BBCA4D213D0}"/>
              </c:ext>
            </c:extLst>
          </c:dPt>
          <c:dPt>
            <c:idx val="5"/>
            <c:bubble3D val="0"/>
            <c:spPr>
              <a:solidFill>
                <a:srgbClr val="009BD2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3-3127-458B-BB97-0BBCA4D213D0}"/>
              </c:ext>
            </c:extLst>
          </c:dPt>
          <c:dPt>
            <c:idx val="6"/>
            <c:bubble3D val="0"/>
            <c:spPr>
              <a:solidFill>
                <a:srgbClr val="F5791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5-3127-458B-BB97-0BBCA4D213D0}"/>
              </c:ext>
            </c:extLst>
          </c:dPt>
          <c:dPt>
            <c:idx val="7"/>
            <c:bubble3D val="0"/>
            <c:spPr>
              <a:solidFill>
                <a:srgbClr val="CCCC0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7-3127-458B-BB97-0BBCA4D213D0}"/>
              </c:ext>
            </c:extLst>
          </c:dPt>
          <c:dPt>
            <c:idx val="8"/>
            <c:bubble3D val="0"/>
            <c:spPr>
              <a:solidFill>
                <a:srgbClr val="7A0029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9-3127-458B-BB97-0BBCA4D213D0}"/>
              </c:ext>
            </c:extLst>
          </c:dPt>
          <c:dPt>
            <c:idx val="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B-3127-458B-BB97-0BBCA4D213D0}"/>
              </c:ext>
            </c:extLst>
          </c:dPt>
          <c:dPt>
            <c:idx val="10"/>
            <c:bubble3D val="0"/>
            <c:spPr>
              <a:solidFill>
                <a:srgbClr val="92D05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D-3127-458B-BB97-0BBCA4D213D0}"/>
              </c:ext>
            </c:extLst>
          </c:dPt>
          <c:dLbls>
            <c:dLbl>
              <c:idx val="0"/>
              <c:layout>
                <c:manualLayout>
                  <c:x val="-3.8651930081056468E-2"/>
                  <c:y val="-9.6326863172892171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468097890720646"/>
                      <c:h val="0.125211830161396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3127-458B-BB97-0BBCA4D213D0}"/>
                </c:ext>
              </c:extLst>
            </c:dLbl>
            <c:dLbl>
              <c:idx val="1"/>
              <c:layout>
                <c:manualLayout>
                  <c:x val="0.10410387617348364"/>
                  <c:y val="2.740433175766556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43101975588784"/>
                      <c:h val="0.185031131811203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3127-458B-BB97-0BBCA4D213D0}"/>
                </c:ext>
              </c:extLst>
            </c:dLbl>
            <c:dLbl>
              <c:idx val="2"/>
              <c:layout>
                <c:manualLayout>
                  <c:x val="0.1393791059866186"/>
                  <c:y val="0.1209016736128024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127-458B-BB97-0BBCA4D213D0}"/>
                </c:ext>
              </c:extLst>
            </c:dLbl>
            <c:dLbl>
              <c:idx val="3"/>
              <c:layout>
                <c:manualLayout>
                  <c:x val="0.12956838922389885"/>
                  <c:y val="0.2739111019345916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127-458B-BB97-0BBCA4D213D0}"/>
                </c:ext>
              </c:extLst>
            </c:dLbl>
            <c:dLbl>
              <c:idx val="4"/>
              <c:layout>
                <c:manualLayout>
                  <c:x val="6.9292697536753545E-2"/>
                  <c:y val="-5.933345606719431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127-458B-BB97-0BBCA4D213D0}"/>
                </c:ext>
              </c:extLst>
            </c:dLbl>
            <c:dLbl>
              <c:idx val="5"/>
              <c:layout>
                <c:manualLayout>
                  <c:x val="3.2096732241983748E-2"/>
                  <c:y val="0.21813427415101971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127-458B-BB97-0BBCA4D213D0}"/>
                </c:ext>
              </c:extLst>
            </c:dLbl>
            <c:dLbl>
              <c:idx val="6"/>
              <c:layout>
                <c:manualLayout>
                  <c:x val="-6.926241575135831E-3"/>
                  <c:y val="-2.1673889925016916E-3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25-3127-458B-BB97-0BBCA4D213D0}"/>
                </c:ext>
              </c:extLst>
            </c:dLbl>
            <c:dLbl>
              <c:idx val="7"/>
              <c:layout>
                <c:manualLayout>
                  <c:x val="-1.2373151480983592E-3"/>
                  <c:y val="1.3581960778610285E-3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27-3127-458B-BB97-0BBCA4D213D0}"/>
                </c:ext>
              </c:extLst>
            </c:dLbl>
            <c:dLbl>
              <c:idx val="8"/>
              <c:layout>
                <c:manualLayout>
                  <c:x val="-0.13388185402048361"/>
                  <c:y val="-0.10863652687034056"/>
                </c:manualLayout>
              </c:layout>
              <c:numFmt formatCode="0.0%" sourceLinked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29-3127-458B-BB97-0BBCA4D213D0}"/>
                </c:ext>
              </c:extLst>
            </c:dLbl>
            <c:dLbl>
              <c:idx val="9"/>
              <c:layout>
                <c:manualLayout>
                  <c:x val="-5.0720799322597709E-2"/>
                  <c:y val="3.4674666840583891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3127-458B-BB97-0BBCA4D213D0}"/>
                </c:ext>
              </c:extLst>
            </c:dLbl>
            <c:dLbl>
              <c:idx val="10"/>
              <c:layout>
                <c:manualLayout>
                  <c:x val="-0.13063974820810151"/>
                  <c:y val="2.31880269544931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Социальная политика                      1 748,7</a:t>
                    </a:r>
                  </a:p>
                  <a:p>
                    <a:r>
                      <a:rPr lang="ru-RU"/>
                      <a:t>4,1%</a:t>
                    </a:r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3127-458B-BB97-0BBCA4D213D0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BY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район'!$A$12:$A$22</c:f>
              <c:strCache>
                <c:ptCount val="11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Образование</c:v>
                </c:pt>
                <c:pt idx="10">
                  <c:v>Социальная политика</c:v>
                </c:pt>
              </c:strCache>
            </c:strRef>
          </c:cat>
          <c:val>
            <c:numRef>
              <c:f>'пол2012 район'!$D$12:$D$22</c:f>
              <c:numCache>
                <c:formatCode>#,##0.0</c:formatCode>
                <c:ptCount val="11"/>
                <c:pt idx="0">
                  <c:v>3000.6</c:v>
                </c:pt>
                <c:pt idx="1">
                  <c:v>1742.2</c:v>
                </c:pt>
                <c:pt idx="2">
                  <c:v>679</c:v>
                </c:pt>
                <c:pt idx="3">
                  <c:v>347.5</c:v>
                </c:pt>
                <c:pt idx="5">
                  <c:v>8513.7999999999993</c:v>
                </c:pt>
                <c:pt idx="6">
                  <c:v>8808.1</c:v>
                </c:pt>
                <c:pt idx="7">
                  <c:v>632.79999999999995</c:v>
                </c:pt>
                <c:pt idx="8">
                  <c:v>1233</c:v>
                </c:pt>
                <c:pt idx="9">
                  <c:v>15622.7</c:v>
                </c:pt>
                <c:pt idx="10">
                  <c:v>1748.7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3127-458B-BB97-0BBCA4D213D0}"/>
            </c:ext>
          </c:extLst>
        </c:ser>
        <c:ser>
          <c:idx val="3"/>
          <c:order val="3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2F-3127-458B-BB97-0BBCA4D213D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30-3127-458B-BB97-0BBCA4D213D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31-3127-458B-BB97-0BBCA4D213D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32-3127-458B-BB97-0BBCA4D213D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33-3127-458B-BB97-0BBCA4D213D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34-3127-458B-BB97-0BBCA4D213D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35-3127-458B-BB97-0BBCA4D213D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36-3127-458B-BB97-0BBCA4D213D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37-3127-458B-BB97-0BBCA4D213D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38-3127-458B-BB97-0BBCA4D213D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39-3127-458B-BB97-0BBCA4D213D0}"/>
              </c:ext>
            </c:extLst>
          </c:dPt>
          <c:cat>
            <c:strRef>
              <c:f>'пол2012 район'!$A$12:$A$22</c:f>
              <c:strCache>
                <c:ptCount val="11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Образование</c:v>
                </c:pt>
                <c:pt idx="10">
                  <c:v>Социальная политика</c:v>
                </c:pt>
              </c:strCache>
            </c:strRef>
          </c:cat>
          <c:val>
            <c:numRef>
              <c:f>'пол2012 район'!$E$12:$E$22</c:f>
            </c:numRef>
          </c:val>
          <c:extLst>
            <c:ext xmlns:c16="http://schemas.microsoft.com/office/drawing/2014/chart" uri="{C3380CC4-5D6E-409C-BE32-E72D297353CC}">
              <c16:uniqueId val="{0000003A-3127-458B-BB97-0BBCA4D213D0}"/>
            </c:ext>
          </c:extLst>
        </c:ser>
        <c:ser>
          <c:idx val="4"/>
          <c:order val="4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3B-3127-458B-BB97-0BBCA4D213D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3C-3127-458B-BB97-0BBCA4D213D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3D-3127-458B-BB97-0BBCA4D213D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3E-3127-458B-BB97-0BBCA4D213D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3F-3127-458B-BB97-0BBCA4D213D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40-3127-458B-BB97-0BBCA4D213D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41-3127-458B-BB97-0BBCA4D213D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42-3127-458B-BB97-0BBCA4D213D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43-3127-458B-BB97-0BBCA4D213D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44-3127-458B-BB97-0BBCA4D213D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45-3127-458B-BB97-0BBCA4D213D0}"/>
              </c:ext>
            </c:extLst>
          </c:dPt>
          <c:cat>
            <c:strRef>
              <c:f>'пол2012 район'!$A$12:$A$22</c:f>
              <c:strCache>
                <c:ptCount val="11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Образование</c:v>
                </c:pt>
                <c:pt idx="10">
                  <c:v>Социальная политика</c:v>
                </c:pt>
              </c:strCache>
            </c:strRef>
          </c:cat>
          <c:val>
            <c:numRef>
              <c:f>'пол2012 район'!$F$12:$F$22</c:f>
            </c:numRef>
          </c:val>
          <c:extLst>
            <c:ext xmlns:c16="http://schemas.microsoft.com/office/drawing/2014/chart" uri="{C3380CC4-5D6E-409C-BE32-E72D297353CC}">
              <c16:uniqueId val="{00000046-3127-458B-BB97-0BBCA4D213D0}"/>
            </c:ext>
          </c:extLst>
        </c:ser>
        <c:ser>
          <c:idx val="5"/>
          <c:order val="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8-3127-458B-BB97-0BBCA4D213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A-3127-458B-BB97-0BBCA4D213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C-3127-458B-BB97-0BBCA4D213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E-3127-458B-BB97-0BBCA4D213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0-3127-458B-BB97-0BBCA4D213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2-3127-458B-BB97-0BBCA4D213D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4-3127-458B-BB97-0BBCA4D213D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6-3127-458B-BB97-0BBCA4D213D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8-3127-458B-BB97-0BBCA4D213D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A-3127-458B-BB97-0BBCA4D213D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C-3127-458B-BB97-0BBCA4D213D0}"/>
              </c:ext>
            </c:extLst>
          </c:dPt>
          <c:cat>
            <c:strRef>
              <c:f>'пол2012 район'!$A$12:$A$22</c:f>
              <c:strCache>
                <c:ptCount val="11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Образование</c:v>
                </c:pt>
                <c:pt idx="10">
                  <c:v>Социальная политика</c:v>
                </c:pt>
              </c:strCache>
            </c:strRef>
          </c:cat>
          <c:val>
            <c:numRef>
              <c:f>'пол2012 район'!$G$12:$G$22</c:f>
              <c:numCache>
                <c:formatCode>0.0%</c:formatCode>
                <c:ptCount val="11"/>
                <c:pt idx="0">
                  <c:v>7.0796251380250849E-2</c:v>
                </c:pt>
                <c:pt idx="1">
                  <c:v>4.1105521947168246E-2</c:v>
                </c:pt>
                <c:pt idx="2">
                  <c:v>1.6020347492898199E-2</c:v>
                </c:pt>
                <c:pt idx="3">
                  <c:v>8.1989259996791217E-3</c:v>
                </c:pt>
                <c:pt idx="4">
                  <c:v>0</c:v>
                </c:pt>
                <c:pt idx="5">
                  <c:v>0.20087486669372115</c:v>
                </c:pt>
                <c:pt idx="6">
                  <c:v>0.25</c:v>
                </c:pt>
                <c:pt idx="7">
                  <c:v>1.4930303230494813E-2</c:v>
                </c:pt>
                <c:pt idx="8">
                  <c:v>2.9091441029077285E-2</c:v>
                </c:pt>
                <c:pt idx="9">
                  <c:v>0.36860247831708493</c:v>
                </c:pt>
                <c:pt idx="10">
                  <c:v>4.125888315291764E-2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D-3127-458B-BB97-0BBCA4D21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B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482625634926748"/>
          <c:y val="0.30415432345780663"/>
          <c:w val="0.54313288937321336"/>
          <c:h val="0.503898486763377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>
                <a:solidFill>
                  <a:sysClr val="windowText" lastClr="000000"/>
                </a:solidFill>
                <a:effectLst/>
                <a:latin typeface="+mn-lt"/>
                <a:cs typeface="Times New Roman" panose="02020603050405020304" pitchFamily="18" charset="0"/>
              </a:rPr>
              <a:t>Исполнение бюджета по программам за 1 полугодие 2023 г. </a:t>
            </a:r>
            <a:endParaRPr lang="ru-BY" sz="1800" i="0" dirty="0">
              <a:solidFill>
                <a:sysClr val="windowText" lastClr="000000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lang="ru-RU" sz="1800" b="1" i="0" baseline="0" dirty="0">
                <a:solidFill>
                  <a:sysClr val="windowText" lastClr="000000"/>
                </a:solidFill>
                <a:effectLst/>
                <a:latin typeface="+mn-lt"/>
                <a:cs typeface="Times New Roman" panose="02020603050405020304" pitchFamily="18" charset="0"/>
              </a:rPr>
              <a:t>(тыс. руб., (</a:t>
            </a:r>
            <a:r>
              <a:rPr lang="ru-RU" sz="1800" b="1" i="0" baseline="0" dirty="0" err="1">
                <a:solidFill>
                  <a:sysClr val="windowText" lastClr="000000"/>
                </a:solidFill>
                <a:effectLst/>
                <a:latin typeface="+mn-lt"/>
                <a:cs typeface="Times New Roman" panose="02020603050405020304" pitchFamily="18" charset="0"/>
              </a:rPr>
              <a:t>уд.вес</a:t>
            </a:r>
            <a:r>
              <a:rPr lang="ru-RU" sz="1800" b="1" i="0" baseline="0" dirty="0">
                <a:solidFill>
                  <a:sysClr val="windowText" lastClr="000000"/>
                </a:solidFill>
                <a:effectLst/>
                <a:latin typeface="+mn-lt"/>
                <a:cs typeface="Times New Roman" panose="02020603050405020304" pitchFamily="18" charset="0"/>
              </a:rPr>
              <a:t> (%))</a:t>
            </a:r>
            <a:endParaRPr lang="ru-BY" sz="1800" i="0" dirty="0">
              <a:solidFill>
                <a:sysClr val="windowText" lastClr="000000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>
              <a:defRPr sz="1800"/>
            </a:pPr>
            <a:endParaRPr lang="ru-RU" sz="1800" dirty="0">
              <a:latin typeface="+mn-lt"/>
            </a:endParaRPr>
          </a:p>
        </c:rich>
      </c:tx>
      <c:layout>
        <c:manualLayout>
          <c:xMode val="edge"/>
          <c:yMode val="edge"/>
          <c:x val="0.21626906076086744"/>
          <c:y val="2.3277740726476861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BY"/>
        </a:p>
      </c:txPr>
    </c:title>
    <c:autoTitleDeleted val="0"/>
    <c:plotArea>
      <c:layout>
        <c:manualLayout>
          <c:layoutTarget val="inner"/>
          <c:xMode val="edge"/>
          <c:yMode val="edge"/>
          <c:x val="0.26392754847399763"/>
          <c:y val="0.27217740515127892"/>
          <c:w val="0.43441943204229877"/>
          <c:h val="0.60633985820186131"/>
        </c:manualLayout>
      </c:layout>
      <c:pieChart>
        <c:varyColors val="1"/>
        <c:ser>
          <c:idx val="0"/>
          <c:order val="0"/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FF0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F6CB-4275-B106-241D27889B6F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6CB-4275-B106-241D27889B6F}"/>
              </c:ext>
            </c:extLst>
          </c:dPt>
          <c:dPt>
            <c:idx val="2"/>
            <c:bubble3D val="0"/>
            <c:spPr>
              <a:solidFill>
                <a:srgbClr val="33CC3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F6CB-4275-B106-241D27889B6F}"/>
              </c:ext>
            </c:extLst>
          </c:dPt>
          <c:dPt>
            <c:idx val="3"/>
            <c:bubble3D val="0"/>
            <c:spPr>
              <a:solidFill>
                <a:srgbClr val="FF3399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F6CB-4275-B106-241D27889B6F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F6CB-4275-B106-241D27889B6F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F6CB-4275-B106-241D27889B6F}"/>
              </c:ext>
            </c:extLst>
          </c:dPt>
          <c:dPt>
            <c:idx val="6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F6CB-4275-B106-241D27889B6F}"/>
              </c:ext>
            </c:extLst>
          </c:dPt>
          <c:dPt>
            <c:idx val="7"/>
            <c:bubble3D val="0"/>
            <c:spPr>
              <a:solidFill>
                <a:srgbClr val="99003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F6CB-4275-B106-241D27889B6F}"/>
              </c:ext>
            </c:extLst>
          </c:dPt>
          <c:dPt>
            <c:idx val="8"/>
            <c:bubble3D val="0"/>
            <c:spPr>
              <a:solidFill>
                <a:srgbClr val="DE840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1-F6CB-4275-B106-241D27889B6F}"/>
              </c:ext>
            </c:extLst>
          </c:dPt>
          <c:dPt>
            <c:idx val="9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3-F6CB-4275-B106-241D27889B6F}"/>
              </c:ext>
            </c:extLst>
          </c:dPt>
          <c:dPt>
            <c:idx val="10"/>
            <c:bubble3D val="0"/>
            <c:spPr>
              <a:solidFill>
                <a:srgbClr val="99003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5-F6CB-4275-B106-241D27889B6F}"/>
              </c:ext>
            </c:extLst>
          </c:dPt>
          <c:dPt>
            <c:idx val="11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17-F6CB-4275-B106-241D27889B6F}"/>
              </c:ext>
            </c:extLst>
          </c:dPt>
          <c:dLbls>
            <c:dLbl>
              <c:idx val="0"/>
              <c:layout>
                <c:manualLayout>
                  <c:x val="-0.27027656213505108"/>
                  <c:y val="-6.97601303961020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CB-4275-B106-241D27889B6F}"/>
                </c:ext>
              </c:extLst>
            </c:dLbl>
            <c:dLbl>
              <c:idx val="1"/>
              <c:layout>
                <c:manualLayout>
                  <c:x val="-0.13408135606019364"/>
                  <c:y val="-8.874719375534244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249764536771168"/>
                      <c:h val="0.13379334426261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6CB-4275-B106-241D27889B6F}"/>
                </c:ext>
              </c:extLst>
            </c:dLbl>
            <c:dLbl>
              <c:idx val="2"/>
              <c:layout>
                <c:manualLayout>
                  <c:x val="1.5140166728424439E-2"/>
                  <c:y val="-0.1175324831625320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30954821479167"/>
                      <c:h val="0.141492563539531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6CB-4275-B106-241D27889B6F}"/>
                </c:ext>
              </c:extLst>
            </c:dLbl>
            <c:dLbl>
              <c:idx val="3"/>
              <c:layout>
                <c:manualLayout>
                  <c:x val="0.16751697744850713"/>
                  <c:y val="-8.323729675274049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CB-4275-B106-241D27889B6F}"/>
                </c:ext>
              </c:extLst>
            </c:dLbl>
            <c:dLbl>
              <c:idx val="4"/>
              <c:layout>
                <c:manualLayout>
                  <c:x val="0.13904769221966637"/>
                  <c:y val="0.1276554207785596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CB-4275-B106-241D27889B6F}"/>
                </c:ext>
              </c:extLst>
            </c:dLbl>
            <c:dLbl>
              <c:idx val="5"/>
              <c:layout>
                <c:manualLayout>
                  <c:x val="0.13848234193829387"/>
                  <c:y val="0.2629853589250643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CB-4275-B106-241D27889B6F}"/>
                </c:ext>
              </c:extLst>
            </c:dLbl>
            <c:dLbl>
              <c:idx val="6"/>
              <c:layout>
                <c:manualLayout>
                  <c:x val="0.13848598767354128"/>
                  <c:y val="0.3502094996665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6CB-4275-B106-241D27889B6F}"/>
                </c:ext>
              </c:extLst>
            </c:dLbl>
            <c:dLbl>
              <c:idx val="7"/>
              <c:layout>
                <c:manualLayout>
                  <c:x val="-4.2451624795966994E-2"/>
                  <c:y val="0.2426517232353748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Комфортное жилье</a:t>
                    </a:r>
                    <a:r>
                      <a:rPr lang="ru-RU" baseline="0"/>
                      <a:t> </a:t>
                    </a:r>
                    <a:r>
                      <a:rPr lang="ru-RU"/>
                      <a:t>и благоприятная среда                         8 021,5               21,0%</a:t>
                    </a:r>
                    <a:r>
                      <a:rPr lang="ru-RU" baseline="0"/>
                      <a:t>
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6CB-4275-B106-241D27889B6F}"/>
                </c:ext>
              </c:extLst>
            </c:dLbl>
            <c:dLbl>
              <c:idx val="8"/>
              <c:layout>
                <c:manualLayout>
                  <c:x val="-0.23616382595547469"/>
                  <c:y val="-7.3385059036812297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b="1"/>
                      <a:t>Здоровье народа и демографическая безопасность</a:t>
                    </a:r>
                    <a:r>
                      <a:rPr lang="ru-RU" b="1" baseline="0"/>
                      <a:t>                                8 808,6                                             23,0%
</a:t>
                    </a:r>
                    <a:endParaRPr lang="ru-RU" b="1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246213476710986"/>
                      <c:h val="0.17339069500934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6CB-4275-B106-241D27889B6F}"/>
                </c:ext>
              </c:extLst>
            </c:dLbl>
            <c:dLbl>
              <c:idx val="9"/>
              <c:layout>
                <c:manualLayout>
                  <c:x val="-6.4820416592762222E-3"/>
                  <c:y val="-4.327522075494312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 и молодежная политика                             </a:t>
                    </a:r>
                    <a:r>
                      <a:rPr lang="ru-RU" baseline="0" dirty="0"/>
                      <a:t>
15 897,7
41,6%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065434225866286"/>
                      <c:h val="0.176790953209489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6CB-4275-B106-241D27889B6F}"/>
                </c:ext>
              </c:extLst>
            </c:dLbl>
            <c:dLbl>
              <c:idx val="10"/>
              <c:layout>
                <c:manualLayout>
                  <c:x val="-1.3184004017600243E-2"/>
                  <c:y val="-0.1781347994205161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6CB-4275-B106-241D27889B6F}"/>
                </c:ext>
              </c:extLst>
            </c:dLbl>
            <c:dLbl>
              <c:idx val="11"/>
              <c:layout>
                <c:manualLayout>
                  <c:x val="5.8898163107688507E-2"/>
                  <c:y val="-1.369071907149918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BY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49809948960841"/>
                      <c:h val="0.198497127468111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F6CB-4275-B106-241D27889B6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ysClr val="windowText" lastClr="00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Лист1!$A$1:$A$12</c:f>
              <c:strCache>
                <c:ptCount val="10"/>
                <c:pt idx="0">
                  <c:v>Социальная защита</c:v>
                </c:pt>
                <c:pt idx="1">
                  <c:v>Культура Беларуси</c:v>
                </c:pt>
                <c:pt idx="2">
                  <c:v>Транспортный комплекс</c:v>
                </c:pt>
                <c:pt idx="3">
                  <c:v>Физическая культура и спорт</c:v>
                </c:pt>
                <c:pt idx="4">
                  <c:v>Управление государственными финансами и регулирование финансового рынка</c:v>
                </c:pt>
                <c:pt idx="5">
                  <c:v>Строительство жилья</c:v>
                </c:pt>
                <c:pt idx="6">
                  <c:v>Аграрный бизнес </c:v>
                </c:pt>
                <c:pt idx="7">
                  <c:v>Комфортное жилье и благоприятная среда</c:v>
                </c:pt>
                <c:pt idx="8">
                  <c:v>Здоровье народа и демографическая безопасность</c:v>
                </c:pt>
                <c:pt idx="9">
                  <c:v>Образование и молодежная политика</c:v>
                </c:pt>
              </c:strCache>
            </c:strRef>
          </c:cat>
          <c:val>
            <c:numRef>
              <c:f>Лист1!$B$1:$B$12</c:f>
              <c:numCache>
                <c:formatCode>#,##0.0</c:formatCode>
                <c:ptCount val="12"/>
                <c:pt idx="0">
                  <c:v>1231.9000000000001</c:v>
                </c:pt>
                <c:pt idx="1">
                  <c:v>1242.5</c:v>
                </c:pt>
                <c:pt idx="2">
                  <c:v>679</c:v>
                </c:pt>
                <c:pt idx="3">
                  <c:v>632.79999999999995</c:v>
                </c:pt>
                <c:pt idx="4">
                  <c:v>644</c:v>
                </c:pt>
                <c:pt idx="5">
                  <c:v>543.6</c:v>
                </c:pt>
                <c:pt idx="6">
                  <c:v>345.3</c:v>
                </c:pt>
                <c:pt idx="7">
                  <c:v>8021.5</c:v>
                </c:pt>
                <c:pt idx="8">
                  <c:v>8808.6</c:v>
                </c:pt>
                <c:pt idx="9">
                  <c:v>15897.7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6CB-4275-B106-241D27889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0.77524</cdr:x>
      <cdr:y>0.96275</cdr:y>
    </cdr:from>
    <cdr:to>
      <cdr:x>0.77301</cdr:x>
      <cdr:y>0.963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0.02675</cdr:x>
      <cdr:y>0.73222</cdr:y>
    </cdr:from>
    <cdr:to>
      <cdr:x>0.02675</cdr:x>
      <cdr:y>0.73247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0.8665</cdr:x>
      <cdr:y>0.9995</cdr:y>
    </cdr:from>
    <cdr:to>
      <cdr:x>0.86502</cdr:x>
      <cdr:y>0.9995</cdr:y>
    </cdr:to>
    <cdr:sp macro="" textlink="">
      <cdr:nvSpPr>
        <cdr:cNvPr id="4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0.77524</cdr:x>
      <cdr:y>0.96275</cdr:y>
    </cdr:from>
    <cdr:to>
      <cdr:x>0.77301</cdr:x>
      <cdr:y>0.963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0.02675</cdr:x>
      <cdr:y>0.73222</cdr:y>
    </cdr:from>
    <cdr:to>
      <cdr:x>0.02675</cdr:x>
      <cdr:y>0.73247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0.8665</cdr:x>
      <cdr:y>0.9995</cdr:y>
    </cdr:from>
    <cdr:to>
      <cdr:x>0.86502</cdr:x>
      <cdr:y>0.9995</cdr:y>
    </cdr:to>
    <cdr:sp macro="" textlink="">
      <cdr:nvSpPr>
        <cdr:cNvPr id="7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0.8525</cdr:x>
      <cdr:y>0.9725</cdr:y>
    </cdr:from>
    <cdr:to>
      <cdr:x>0.85225</cdr:x>
      <cdr:y>0.97374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713520" y="9419105"/>
          <a:ext cx="1692948" cy="311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0.77524</cdr:x>
      <cdr:y>0.96275</cdr:y>
    </cdr:from>
    <cdr:to>
      <cdr:x>0.77301</cdr:x>
      <cdr:y>0.963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0.02675</cdr:x>
      <cdr:y>0.73222</cdr:y>
    </cdr:from>
    <cdr:to>
      <cdr:x>0.02675</cdr:x>
      <cdr:y>0.73247</cdr:y>
    </cdr:to>
    <cdr:sp macro="" textlink="">
      <cdr:nvSpPr>
        <cdr:cNvPr id="10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0.8665</cdr:x>
      <cdr:y>0.9995</cdr:y>
    </cdr:from>
    <cdr:to>
      <cdr:x>0.86502</cdr:x>
      <cdr:y>0.9995</cdr:y>
    </cdr:to>
    <cdr:sp macro="" textlink="">
      <cdr:nvSpPr>
        <cdr:cNvPr id="11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0.77524</cdr:x>
      <cdr:y>0.96275</cdr:y>
    </cdr:from>
    <cdr:to>
      <cdr:x>0.77301</cdr:x>
      <cdr:y>0.963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8249521" y="9247639"/>
          <a:ext cx="1790311" cy="40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0.02675</cdr:x>
      <cdr:y>0.73222</cdr:y>
    </cdr:from>
    <cdr:to>
      <cdr:x>0.02675</cdr:x>
      <cdr:y>0.73247</cdr:y>
    </cdr:to>
    <cdr:sp macro="" textlink="">
      <cdr:nvSpPr>
        <cdr:cNvPr id="13" name="TextBox 2"/>
        <cdr:cNvSpPr txBox="1"/>
      </cdr:nvSpPr>
      <cdr:spPr>
        <a:xfrm xmlns:a="http://schemas.openxmlformats.org/drawingml/2006/main">
          <a:off x="332397" y="6577235"/>
          <a:ext cx="10201132" cy="2354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  <cdr:relSizeAnchor xmlns:cdr="http://schemas.openxmlformats.org/drawingml/2006/chartDrawing">
    <cdr:from>
      <cdr:x>0.8665</cdr:x>
      <cdr:y>0.9995</cdr:y>
    </cdr:from>
    <cdr:to>
      <cdr:x>0.86502</cdr:x>
      <cdr:y>0.9995</cdr:y>
    </cdr:to>
    <cdr:sp macro="" textlink="">
      <cdr:nvSpPr>
        <cdr:cNvPr id="14" name="TextBox 3"/>
        <cdr:cNvSpPr txBox="1"/>
      </cdr:nvSpPr>
      <cdr:spPr>
        <a:xfrm xmlns:a="http://schemas.openxmlformats.org/drawingml/2006/main" flipV="1">
          <a:off x="10443457" y="9649944"/>
          <a:ext cx="117704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ID4096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0.07395</cdr:x>
      <cdr:y>1.45815E-7</cdr:y>
    </cdr:from>
    <cdr:to>
      <cdr:x>0.92598</cdr:x>
      <cdr:y>0.10101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5633" y="1"/>
          <a:ext cx="7784180" cy="692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700" b="1" dirty="0">
              <a:cs typeface="Times New Roman" panose="02020603050405020304" pitchFamily="18" charset="0"/>
            </a:rPr>
            <a:t>             Структура доходов консолидированного бюджета Кричевского района</a:t>
          </a:r>
        </a:p>
        <a:p xmlns:a="http://schemas.openxmlformats.org/drawingml/2006/main">
          <a:r>
            <a:rPr lang="ru-RU" sz="1700" b="1" dirty="0">
              <a:cs typeface="Times New Roman" panose="02020603050405020304" pitchFamily="18" charset="0"/>
            </a:rPr>
            <a:t>за 1 полугодие 2023 г. </a:t>
          </a:r>
          <a:r>
            <a:rPr lang="ru-RU" sz="1700" dirty="0">
              <a:cs typeface="Times New Roman" panose="02020603050405020304" pitchFamily="18" charset="0"/>
            </a:rPr>
            <a:t>(</a:t>
          </a:r>
          <a:r>
            <a:rPr lang="ru-RU" sz="1700" i="1" dirty="0">
              <a:cs typeface="Times New Roman" panose="02020603050405020304" pitchFamily="18" charset="0"/>
            </a:rPr>
            <a:t>всего</a:t>
          </a:r>
          <a:r>
            <a:rPr lang="ru-RU" sz="1700" dirty="0">
              <a:cs typeface="Times New Roman" panose="02020603050405020304" pitchFamily="18" charset="0"/>
            </a:rPr>
            <a:t> – </a:t>
          </a:r>
          <a:r>
            <a:rPr lang="ru-RU" sz="1700" b="1" dirty="0">
              <a:cs typeface="Times New Roman" panose="02020603050405020304" pitchFamily="18" charset="0"/>
            </a:rPr>
            <a:t>41 359,8 </a:t>
          </a:r>
          <a:r>
            <a:rPr lang="ru-RU" sz="1700" i="1" dirty="0">
              <a:cs typeface="Times New Roman" panose="02020603050405020304" pitchFamily="18" charset="0"/>
            </a:rPr>
            <a:t>тыс. рублей</a:t>
          </a:r>
          <a:r>
            <a:rPr lang="ru-RU" sz="1700" dirty="0">
              <a:cs typeface="Times New Roman" panose="02020603050405020304" pitchFamily="18" charset="0"/>
            </a:rPr>
            <a:t>, </a:t>
          </a:r>
          <a:r>
            <a:rPr lang="ru-RU" sz="1700" b="1" dirty="0">
              <a:cs typeface="Times New Roman" panose="02020603050405020304" pitchFamily="18" charset="0"/>
            </a:rPr>
            <a:t>127,9 %</a:t>
          </a:r>
          <a:r>
            <a:rPr lang="ru-RU" sz="1700" dirty="0">
              <a:cs typeface="Times New Roman" panose="02020603050405020304" pitchFamily="18" charset="0"/>
            </a:rPr>
            <a:t> </a:t>
          </a:r>
          <a:r>
            <a:rPr lang="ru-RU" sz="1700" i="1" dirty="0">
              <a:cs typeface="Times New Roman" panose="02020603050405020304" pitchFamily="18" charset="0"/>
            </a:rPr>
            <a:t>к 1 полугодию 2022 </a:t>
          </a:r>
          <a:r>
            <a:rPr lang="ru-RU" sz="1700" dirty="0">
              <a:cs typeface="Times New Roman" panose="02020603050405020304" pitchFamily="18" charset="0"/>
            </a:rPr>
            <a:t>г.)</a:t>
          </a:r>
          <a:endParaRPr lang="ru-RU" sz="1500" dirty="0"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0.78217</cdr:x>
      <cdr:y>0.63058</cdr:y>
    </cdr:from>
    <cdr:to>
      <cdr:x>0.8868</cdr:x>
      <cdr:y>0.77213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0.80715</cdr:x>
      <cdr:y>0.85845</cdr:y>
    </cdr:from>
    <cdr:to>
      <cdr:x>0.91177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0.82689</cdr:x>
      <cdr:y>0.61806</cdr:y>
    </cdr:from>
    <cdr:to>
      <cdr:x>0.91027</cdr:x>
      <cdr:y>0.7768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0.85168</cdr:x>
      <cdr:y>0.86683</cdr:y>
    </cdr:from>
    <cdr:to>
      <cdr:x>0.84994</cdr:x>
      <cdr:y>0.8678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0.83913</cdr:x>
      <cdr:y>0.94322</cdr:y>
    </cdr:from>
    <cdr:to>
      <cdr:x>0.83863</cdr:x>
      <cdr:y>0.94445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35390" y="6047978"/>
          <a:ext cx="1656954" cy="411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7B45C1A-EFC2-4292-B6E0-8DDE3DA1BD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15C282-F715-4F6F-B264-465625784A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773364-274B-4E8D-A1B8-0BCAAD1B48E6}" type="datetimeFigureOut">
              <a:rPr lang="ru-RU"/>
              <a:pPr>
                <a:defRPr/>
              </a:pPr>
              <a:t>31.07.2023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CE8FB4B-E4A2-4F13-8091-08FA6D0E7D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F31B73C2-C510-4751-A89C-E0E7CF61E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9DBC1D-C0AF-4011-9E27-E1FA5B61A8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988F71-D306-4356-BD6F-9A97DDA51C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D2DB5F-5677-4EA4-8165-8E5A5A7B894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4327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2A7AE0-C71C-4020-9EE4-429AA278F603}" type="slidenum">
              <a:rPr lang="ru-RU" altLang="ru-RU" smtClean="0"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D2DB5F-5677-4EA4-8165-8E5A5A7B8948}" type="slidenum">
              <a:rPr lang="ru-RU" altLang="en-US" smtClean="0"/>
              <a:pPr>
                <a:defRPr/>
              </a:pPr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852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D2DB5F-5677-4EA4-8165-8E5A5A7B8948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7350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D2DB5F-5677-4EA4-8165-8E5A5A7B8948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7473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E77E2-2CDB-45AC-BDAE-24EAD2993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B856EA-4293-439E-A87C-01D45120B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1465-A0DD-4146-9DA6-7E9E6DBC50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962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9538D-AF6A-4D97-A5DC-A57D0FC8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D71ED3-FD65-4608-A63A-224E7D88A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1FE61-0C3C-4F95-B3F4-9E72F44F9A9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5931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E68412-5D9F-4D05-BC71-8FA6BF0A2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CEDFF0-2865-4A30-B421-1CD1FE6AE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C713-884B-461D-8FB4-FCF466115AB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16192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D4A3913-E909-4892-8928-6F0FFF9C8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E61E5E-996E-4A78-AEB7-28980C6389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47C1CA-40FF-406B-AAD9-8BE8E0C9C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5F9B-EBCE-439A-8920-B1BA8CDF4C2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730092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12014-A0DC-4572-B68A-348ABBD5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3C4D0B-C3C0-4ABB-B51B-6D807DCB6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25635-D702-4CBF-B20E-B4F755099E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576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472E8-D88C-4455-9BA9-C74F787D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13AC43-EB54-4785-82C3-0082739AC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F962C-298D-4510-BE06-8F41F7040B6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7091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A750A-9CC9-41FB-83B3-73DAAA0F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C258AC-6176-48AF-BD9F-E78B5ADE2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01780-2161-4429-BD65-FC38170F6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77CCD-2338-4D58-B82C-970A9EA2B99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0024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0E135-CF71-4E26-A790-F637B6A8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B7B807-0624-43A1-AF98-DA6CFE3D4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B96145-7C01-40BA-9E85-72F20234D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8A8F4C0-1D91-4E09-A621-09E17C5E9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E8EAE9-C85B-4E67-B98A-D392584C0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FC5E-3E48-44E1-8FAE-9D0901B468D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3739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72547-1469-464A-B9AF-C8EA3465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E731-DDF7-412C-A7DF-A9BD8AE2B6C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723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3FF07-E17F-4021-8EA2-B65AD03A92D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8663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CA107-B181-4573-A310-39AAA4023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12B4E-6F81-46A4-A61C-A83EE901A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DE2E0-D64A-45C5-87F3-A0585E765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913B-B19D-4E69-84C2-EF0659AE726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984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BFDB4-779D-4869-BDAC-FF6AAC28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4C0D7F-81D3-4919-A54B-06C4B4982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73BA4F-9A51-4445-8C0F-40BA4674B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B5353-5C6D-4F7F-8E31-CCF4A5CCD16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6416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F857C4-485F-47C5-94D0-709B9E3900A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/>
          <p:cNvSpPr>
            <a:spLocks noChangeArrowheads="1" noChangeShapeType="1" noTextEdit="1"/>
          </p:cNvSpPr>
          <p:nvPr/>
        </p:nvSpPr>
        <p:spPr bwMode="auto">
          <a:xfrm>
            <a:off x="331590" y="1484784"/>
            <a:ext cx="8640960" cy="355535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833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Исполнение бюджета </a:t>
            </a:r>
          </a:p>
          <a:p>
            <a:pPr algn="ctr"/>
            <a:r>
              <a:rPr lang="ru-RU" sz="3600" kern="1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Кричевского района </a:t>
            </a:r>
          </a:p>
          <a:p>
            <a:pPr algn="ctr"/>
            <a:r>
              <a:rPr lang="ru-RU" sz="3600" kern="1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за  первое полугодие </a:t>
            </a:r>
          </a:p>
          <a:p>
            <a:pPr algn="ctr"/>
            <a:r>
              <a:rPr lang="ru-RU" sz="3600" kern="1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2023 года</a:t>
            </a:r>
          </a:p>
        </p:txBody>
      </p:sp>
      <p:sp>
        <p:nvSpPr>
          <p:cNvPr id="4100" name="Номер слайда 2">
            <a:extLst>
              <a:ext uri="{FF2B5EF4-FFF2-40B4-BE49-F238E27FC236}">
                <a16:creationId xmlns:a16="http://schemas.microsoft.com/office/drawing/2014/main" id="{77E88AF4-D7B6-4F8E-B39A-F382C3669D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01100" y="6492875"/>
            <a:ext cx="3429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57B1E8-5939-4FDA-B5CE-CCA331B950CD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744">
              <a:srgbClr val="FFFFFF"/>
            </a:gs>
            <a:gs pos="4700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">
            <a:extLst>
              <a:ext uri="{FF2B5EF4-FFF2-40B4-BE49-F238E27FC236}">
                <a16:creationId xmlns:a16="http://schemas.microsoft.com/office/drawing/2014/main" id="{639E768D-50AD-45E2-B57B-1621F1255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86825" y="6402388"/>
            <a:ext cx="257175" cy="4556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B64D78-B02C-46E6-B0C7-FFA281A161CA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939A118-8968-434B-96DD-A9B3472392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714679"/>
              </p:ext>
            </p:extLst>
          </p:nvPr>
        </p:nvGraphicFramePr>
        <p:xfrm>
          <a:off x="179512" y="0"/>
          <a:ext cx="89644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907">
              <a:srgbClr val="FFFFFF"/>
            </a:gs>
            <a:gs pos="5000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2">
            <a:extLst>
              <a:ext uri="{FF2B5EF4-FFF2-40B4-BE49-F238E27FC236}">
                <a16:creationId xmlns:a16="http://schemas.microsoft.com/office/drawing/2014/main" id="{746DC9E8-FC02-44FB-9D79-80DDAB2E51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93163" y="6492875"/>
            <a:ext cx="3429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C691E3-6592-44FD-A338-5416A56D9FFC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E286841-1E92-4A00-A738-B226F628B8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87700"/>
              </p:ext>
            </p:extLst>
          </p:nvPr>
        </p:nvGraphicFramePr>
        <p:xfrm>
          <a:off x="7937" y="116632"/>
          <a:ext cx="9028560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70">
              <a:srgbClr val="FFFFFF"/>
            </a:gs>
            <a:gs pos="4700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94738" y="6492875"/>
            <a:ext cx="3429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D0C9CC-B36D-4F75-B1B1-F61E4C00248B}" type="slidenum">
              <a:rPr lang="ru-RU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0A82676-0162-471E-818B-B5C36E8E648D}"/>
              </a:ext>
            </a:extLst>
          </p:cNvPr>
          <p:cNvGraphicFramePr>
            <a:graphicFrameLocks/>
          </p:cNvGraphicFramePr>
          <p:nvPr/>
        </p:nvGraphicFramePr>
        <p:xfrm>
          <a:off x="107503" y="116632"/>
          <a:ext cx="8928497" cy="604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5EEA0BC-7413-430E-87EF-2544BF9F5065}"/>
              </a:ext>
            </a:extLst>
          </p:cNvPr>
          <p:cNvGraphicFramePr>
            <a:graphicFrameLocks/>
          </p:cNvGraphicFramePr>
          <p:nvPr/>
        </p:nvGraphicFramePr>
        <p:xfrm>
          <a:off x="107751" y="332978"/>
          <a:ext cx="8928497" cy="619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539038D-899D-4E1A-B1CD-247BCC024A97}"/>
              </a:ext>
            </a:extLst>
          </p:cNvPr>
          <p:cNvGraphicFramePr>
            <a:graphicFrameLocks/>
          </p:cNvGraphicFramePr>
          <p:nvPr/>
        </p:nvGraphicFramePr>
        <p:xfrm>
          <a:off x="107503" y="84485"/>
          <a:ext cx="8933656" cy="640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EBD9DB90-5886-4372-802B-E00D59ABE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858732"/>
              </p:ext>
            </p:extLst>
          </p:nvPr>
        </p:nvGraphicFramePr>
        <p:xfrm>
          <a:off x="0" y="21744"/>
          <a:ext cx="8934252" cy="6624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FCD076D9-7482-4ECA-B3DB-5434B0C6E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87414"/>
              </p:ext>
            </p:extLst>
          </p:nvPr>
        </p:nvGraphicFramePr>
        <p:xfrm>
          <a:off x="0" y="0"/>
          <a:ext cx="9143502" cy="6836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26">
              <a:schemeClr val="bg1"/>
            </a:gs>
            <a:gs pos="12000">
              <a:srgbClr val="FCFDFE"/>
            </a:gs>
            <a:gs pos="5000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6C28134-E956-45D0-A1F9-A30B4470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C3FF07-E17F-4021-8EA2-B65AD03A92D5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548B1F08-36CB-42D0-87B8-A819B2D4C2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877146"/>
              </p:ext>
            </p:extLst>
          </p:nvPr>
        </p:nvGraphicFramePr>
        <p:xfrm>
          <a:off x="143508" y="198586"/>
          <a:ext cx="8856984" cy="646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206A455-CA47-4580-A8DA-C1D677D422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188702"/>
              </p:ext>
            </p:extLst>
          </p:nvPr>
        </p:nvGraphicFramePr>
        <p:xfrm>
          <a:off x="0" y="0"/>
          <a:ext cx="9110864" cy="6949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082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">
              <a:srgbClr val="FFFFFF"/>
            </a:gs>
            <a:gs pos="4000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778B65A-3FAD-409C-A535-D182066F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99984-2621-46D8-AFB7-15D8DB5486F6}" type="slidenum">
              <a:rPr lang="ru-RU" altLang="en-US" smtClean="0"/>
              <a:pPr>
                <a:defRPr/>
              </a:pPr>
              <a:t>6</a:t>
            </a:fld>
            <a:endParaRPr lang="ru-RU" altLang="en-US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EE1499F-69DA-4C1E-B859-A1A52E749A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669842"/>
              </p:ext>
            </p:extLst>
          </p:nvPr>
        </p:nvGraphicFramePr>
        <p:xfrm>
          <a:off x="140419" y="17128"/>
          <a:ext cx="8863161" cy="647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A298933-FF5E-458C-91FB-A134512358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365800"/>
              </p:ext>
            </p:extLst>
          </p:nvPr>
        </p:nvGraphicFramePr>
        <p:xfrm>
          <a:off x="189780" y="104954"/>
          <a:ext cx="8954220" cy="673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12240</TotalTime>
  <Words>396</Words>
  <Application>Microsoft Office PowerPoint</Application>
  <PresentationFormat>Экран (4:3)</PresentationFormat>
  <Paragraphs>119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Cyr</vt:lpstr>
      <vt:lpstr>Calibri</vt:lpstr>
      <vt:lpstr>Calibri Light</vt:lpstr>
      <vt:lpstr>Impact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СОЦИАЛЬНО-ЭКОНОМИЧЕСКОЕ РАЗВИТИЕ КРИЧЕВСКОГО РАЙОНА</dc:title>
  <dc:creator>Administrator</dc:creator>
  <cp:lastModifiedBy>Чухлей Оксана Ивановна</cp:lastModifiedBy>
  <cp:revision>1502</cp:revision>
  <cp:lastPrinted>2022-07-08T06:16:46Z</cp:lastPrinted>
  <dcterms:created xsi:type="dcterms:W3CDTF">2006-06-20T07:40:21Z</dcterms:created>
  <dcterms:modified xsi:type="dcterms:W3CDTF">2023-07-31T10:01:53Z</dcterms:modified>
</cp:coreProperties>
</file>