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8"/>
  </p:notesMasterIdLst>
  <p:sldIdLst>
    <p:sldId id="256" r:id="rId2"/>
    <p:sldId id="346" r:id="rId3"/>
    <p:sldId id="437" r:id="rId4"/>
    <p:sldId id="452" r:id="rId5"/>
    <p:sldId id="458" r:id="rId6"/>
    <p:sldId id="459" r:id="rId7"/>
  </p:sldIdLst>
  <p:sldSz cx="9144000" cy="6858000" type="screen4x3"/>
  <p:notesSz cx="6858000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5050"/>
    <a:srgbClr val="00CCFF"/>
    <a:srgbClr val="FF9999"/>
    <a:srgbClr val="CCFF99"/>
    <a:srgbClr val="2202E0"/>
    <a:srgbClr val="4335F7"/>
    <a:srgbClr val="CC3399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3" autoAdjust="0"/>
    <p:restoredTop sz="93594" autoAdjust="0"/>
  </p:normalViewPr>
  <p:slideViewPr>
    <p:cSldViewPr>
      <p:cViewPr varScale="1">
        <p:scale>
          <a:sx n="85" d="100"/>
          <a:sy n="85" d="100"/>
        </p:scale>
        <p:origin x="127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1%20&#1082;&#1074;\&#1041;&#1070;&#1044;&#1046;&#1045;&#1058;\&#1044;&#1080;&#1072;&#1075;&#1088;&#1072;&#1084;&#1084;&#1072;%20&#1088;&#1072;&#1089;&#1093;&#1086;&#1076;&#1099;%20&#1089;&#1090;&#1072;&#1090;&#1100;&#1080;.xls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9%20&#1084;&#1077;&#1089;\&#1041;&#1070;&#1044;&#1046;&#1045;&#1058;\&#1044;&#1080;&#1072;&#1075;&#1088;&#1072;&#1084;&#1084;&#1072;%20&#1088;&#1072;&#1089;&#1093;&#1086;&#1076;&#1099;%20&#1082;&#1086;&#1085;&#1089;&#1086;&#1083;&#1080;&#1076;.xls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KRIRFO-WS2012\Public\&#1044;&#1054;&#1061;&#1054;&#1044;&#1067;\&#1056;&#1045;&#1064;&#1045;&#1053;&#1048;&#1071;%20&#1086;&#1073;%20&#1080;&#1089;&#1087;&#1086;&#1083;&#1085;&#1077;&#1085;&#1080;&#1080;%20&#1073;&#1102;&#1076;&#1078;&#1077;&#1090;&#1072;\2019\&#1075;&#1086;&#1076;\&#1041;&#1070;&#1044;&#1046;&#1045;&#1058;\&#1044;&#1080;&#1072;&#1075;&#1088;&#1072;&#1084;&#1084;&#1072;%20&#1088;&#1072;&#1089;&#1093;&#1086;&#1076;&#1099;%20&#1082;&#1086;&#1085;&#1089;&#1086;&#1083;&#1080;&#1076;&#1079;&#1072;%202019%20&#1075;..xls" TargetMode="External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2\1%20&#1082;&#1074;\&#1041;&#1070;&#1044;&#1046;&#1045;&#1058;\&#1044;&#1080;&#1072;&#1075;&#1088;&#1072;&#1084;&#1084;&#1072;%20&#1088;&#1072;&#1089;&#1093;&#1086;&#1076;&#1099;%20%20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2\1%20&#1082;&#1074;\&#1041;&#1070;&#1044;&#1046;&#1045;&#1058;\&#1044;&#1080;&#1072;&#1075;&#1088;&#1072;&#1084;&#1084;&#1072;%20&#1088;&#1072;&#1089;&#1093;&#1086;&#1076;&#1099;%20&#1089;&#1090;&#1072;&#1090;&#1100;&#1080;%20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f612-srfs001\public\&#1044;&#1054;&#1061;&#1054;&#1044;&#1067;\&#1056;&#1045;&#1064;&#1045;&#1053;&#1048;&#1071;%20&#1086;&#1073;%20&#1080;&#1089;&#1087;&#1086;&#1083;&#1085;&#1077;&#1085;&#1080;&#1080;%20&#1073;&#1102;&#1076;&#1078;&#1077;&#1090;&#1072;\2022\1%20&#1082;&#1074;\&#1041;&#1070;&#1044;&#1046;&#1045;&#1058;\&#1044;&#1080;&#1072;&#1075;&#1088;&#1072;&#1084;&#1084;&#1072;%20%20&#1074;&#1085;&#1077;&#1073;&#1102;&#1076;&#1078;&#1077;&#1090;%2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7013207311117304E-2"/>
          <c:y val="0.13641163604549431"/>
          <c:w val="0.84290674778152719"/>
          <c:h val="0.83747579469233013"/>
        </c:manualLayout>
      </c:layout>
      <c:ofPieChart>
        <c:ofPieType val="bar"/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317-494C-8096-099C1893BA13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D317-494C-8096-099C1893BA13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D317-494C-8096-099C1893BA13}"/>
              </c:ext>
            </c:extLst>
          </c:dPt>
          <c:dPt>
            <c:idx val="3"/>
            <c:bubble3D val="0"/>
            <c:spPr>
              <a:solidFill>
                <a:srgbClr val="FF9999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D317-494C-8096-099C1893BA1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D317-494C-8096-099C1893BA13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D317-494C-8096-099C1893BA13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D317-494C-8096-099C1893BA13}"/>
              </c:ext>
            </c:extLst>
          </c:dPt>
          <c:dPt>
            <c:idx val="7"/>
            <c:bubble3D val="0"/>
            <c:spPr>
              <a:solidFill>
                <a:srgbClr val="00CCFF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D317-494C-8096-099C1893BA13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D317-494C-8096-099C1893BA13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D317-494C-8096-099C1893BA13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D317-494C-8096-099C1893BA13}"/>
              </c:ext>
            </c:extLst>
          </c:dPt>
          <c:dLbls>
            <c:dLbl>
              <c:idx val="2"/>
              <c:layout>
                <c:manualLayout>
                  <c:x val="-0.4613030100592389"/>
                  <c:y val="-5.0586905803441239E-2"/>
                </c:manualLayout>
              </c:layout>
              <c:tx>
                <c:rich>
                  <a:bodyPr/>
                  <a:lstStyle/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Неналоговые доходы</a:t>
                    </a: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0" u="sng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790,6</a:t>
                    </a: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104,6%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317-494C-8096-099C1893BA13}"/>
                </c:ext>
              </c:extLst>
            </c:dLbl>
            <c:dLbl>
              <c:idx val="3"/>
              <c:layout>
                <c:manualLayout>
                  <c:x val="0.17569542751710482"/>
                  <c:y val="1.7445902595508895E-2"/>
                </c:manualLayout>
              </c:layout>
              <c:tx>
                <c:rich>
                  <a:bodyPr/>
                  <a:lstStyle/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Дотации</a:t>
                    </a: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0" u="sng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8 470,8</a:t>
                    </a:r>
                    <a:endParaRPr lang="ru-RU" sz="1800" b="1" i="0" u="none" strike="noStrike" baseline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111,2%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317-494C-8096-099C1893BA13}"/>
                </c:ext>
              </c:extLst>
            </c:dLbl>
            <c:dLbl>
              <c:idx val="4"/>
              <c:layout>
                <c:manualLayout>
                  <c:x val="0.17669672833175176"/>
                  <c:y val="2.5048410615339731E-2"/>
                </c:manualLayout>
              </c:layout>
              <c:tx>
                <c:rich>
                  <a:bodyPr/>
                  <a:lstStyle/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Иные безвозмездные поступления </a:t>
                    </a:r>
                  </a:p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0" u="sng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97,8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317-494C-8096-099C1893BA13}"/>
                </c:ext>
              </c:extLst>
            </c:dLbl>
            <c:dLbl>
              <c:idx val="6"/>
              <c:layout>
                <c:manualLayout>
                  <c:x val="-1.6950686263533171E-2"/>
                  <c:y val="-5.8077427821522309E-2"/>
                </c:manualLayout>
              </c:layout>
              <c:tx>
                <c:rich>
                  <a:bodyPr/>
                  <a:lstStyle/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4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Подоходный налог</a:t>
                    </a: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4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 с физ. лиц</a:t>
                    </a: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43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 </a:t>
                    </a:r>
                    <a:r>
                      <a:rPr lang="ru-RU" sz="174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2 688,3 (117,5%)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321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317-494C-8096-099C1893BA13}"/>
                </c:ext>
              </c:extLst>
            </c:dLbl>
            <c:dLbl>
              <c:idx val="7"/>
              <c:layout>
                <c:manualLayout>
                  <c:x val="-3.4815470338609821E-4"/>
                  <c:y val="-5.2325313502478855E-2"/>
                </c:manualLayout>
              </c:layout>
              <c:tx>
                <c:rich>
                  <a:bodyPr/>
                  <a:lstStyle/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Земельный налог </a:t>
                    </a:r>
                  </a:p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155,9 (107,4%)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321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D317-494C-8096-099C1893BA13}"/>
                </c:ext>
              </c:extLst>
            </c:dLbl>
            <c:dLbl>
              <c:idx val="8"/>
              <c:layout>
                <c:manualLayout>
                  <c:x val="-1.8087064091797257E-2"/>
                  <c:y val="3.9731554389034703E-2"/>
                </c:manualLayout>
              </c:layout>
              <c:tx>
                <c:rich>
                  <a:bodyPr/>
                  <a:lstStyle/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4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Налог на недвижимость</a:t>
                    </a:r>
                  </a:p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4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537,6 (104,9%)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321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D317-494C-8096-099C1893BA13}"/>
                </c:ext>
              </c:extLst>
            </c:dLbl>
            <c:dLbl>
              <c:idx val="9"/>
              <c:layout>
                <c:manualLayout>
                  <c:x val="-4.5025671205688124E-4"/>
                  <c:y val="6.0505103528725443E-2"/>
                </c:manualLayout>
              </c:layout>
              <c:tx>
                <c:rich>
                  <a:bodyPr/>
                  <a:lstStyle/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НДС</a:t>
                    </a:r>
                  </a:p>
                  <a:p>
                    <a:pPr>
                      <a:defRPr sz="998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1 388,2 (126,0%)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321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D317-494C-8096-099C1893BA13}"/>
                </c:ext>
              </c:extLst>
            </c:dLbl>
            <c:dLbl>
              <c:idx val="10"/>
              <c:layout>
                <c:manualLayout>
                  <c:x val="-0.19038664550954568"/>
                  <c:y val="-1.585877806940799E-2"/>
                </c:manualLayout>
              </c:layout>
              <c:tx>
                <c:rich>
                  <a:bodyPr/>
                  <a:lstStyle/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Налоговые доходы</a:t>
                    </a: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0" u="sng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5 430,8</a:t>
                    </a:r>
                    <a:endParaRPr lang="ru-RU" sz="1800" b="1" i="0" u="none" strike="noStrike" baseline="0">
                      <a:solidFill>
                        <a:srgbClr val="000000"/>
                      </a:solidFill>
                      <a:latin typeface="Times New Roman"/>
                      <a:cs typeface="Times New Roman"/>
                    </a:endParaRPr>
                  </a:p>
                  <a:p>
                    <a:pPr>
                      <a:defRPr sz="997" b="0" i="0" u="none" strike="noStrike" baseline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defRPr>
                    </a:pPr>
                    <a:r>
                      <a:rPr lang="ru-RU" sz="1793" b="1" i="1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117,3%</a:t>
                    </a:r>
                  </a:p>
                </c:rich>
              </c:tx>
              <c:spPr>
                <a:solidFill>
                  <a:schemeClr val="accent2">
                    <a:lumMod val="20000"/>
                    <a:lumOff val="80000"/>
                  </a:schemeClr>
                </a:solidFill>
                <a:ln w="25321">
                  <a:noFill/>
                </a:ln>
              </c:spPr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D317-494C-8096-099C1893BA13}"/>
                </c:ext>
              </c:extLst>
            </c:dLbl>
            <c:spPr>
              <a:solidFill>
                <a:schemeClr val="accent2">
                  <a:lumMod val="20000"/>
                  <a:lumOff val="80000"/>
                </a:schemeClr>
              </a:solidFill>
              <a:ln w="25321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8" b="1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Лист1!$A$8:$A$15</c:f>
              <c:strCache>
                <c:ptCount val="8"/>
                <c:pt idx="0">
                  <c:v>Неналоговые доходы</c:v>
                </c:pt>
                <c:pt idx="1">
                  <c:v>Дотации</c:v>
                </c:pt>
                <c:pt idx="2">
                  <c:v>Иные безвозмездные поступления</c:v>
                </c:pt>
                <c:pt idx="3">
                  <c:v>Налоговые доходы</c:v>
                </c:pt>
                <c:pt idx="4">
                  <c:v>подоходный налог с физических лиц</c:v>
                </c:pt>
                <c:pt idx="5">
                  <c:v>земельный налог</c:v>
                </c:pt>
                <c:pt idx="6">
                  <c:v>Налог на недвижимость</c:v>
                </c:pt>
                <c:pt idx="7">
                  <c:v>НДС</c:v>
                </c:pt>
              </c:strCache>
            </c:strRef>
          </c:cat>
          <c:val>
            <c:numRef>
              <c:f>Лист1!$B$6:$B$15</c:f>
              <c:numCache>
                <c:formatCode>General</c:formatCode>
                <c:ptCount val="10"/>
                <c:pt idx="2" formatCode="\О\с\н\о\в\н\о\й">
                  <c:v>2612.1</c:v>
                </c:pt>
                <c:pt idx="3" formatCode="\О\с\н\о\в\н\о\й">
                  <c:v>40337.1</c:v>
                </c:pt>
                <c:pt idx="4" formatCode="\О\с\н\о\в\н\о\й">
                  <c:v>1277.2</c:v>
                </c:pt>
                <c:pt idx="6" formatCode="\О\с\н\о\в\н\о\й">
                  <c:v>11611.4</c:v>
                </c:pt>
                <c:pt idx="7" formatCode="\О\с\н\о\в\н\о\й">
                  <c:v>684.7</c:v>
                </c:pt>
                <c:pt idx="8" formatCode="\О\с\н\о\в\н\о\й">
                  <c:v>2430.3000000000002</c:v>
                </c:pt>
                <c:pt idx="9" formatCode="\О\с\н\о\в\н\о\й">
                  <c:v>5371.4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317-494C-8096-099C1893BA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  <c:spPr>
        <a:noFill/>
        <a:ln w="25365">
          <a:noFill/>
        </a:ln>
      </c:spPr>
    </c:plotArea>
    <c:plotVisOnly val="1"/>
    <c:dispBlanksAs val="gap"/>
    <c:showDLblsOverMax val="0"/>
  </c:chart>
  <c:txPr>
    <a:bodyPr/>
    <a:lstStyle/>
    <a:p>
      <a:pPr>
        <a:defRPr sz="999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511425711337358"/>
          <c:y val="0.45807894775941516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0-774A-45AF-9F37-A0497342057E}"/>
            </c:ext>
          </c:extLst>
        </c:ser>
        <c:ser>
          <c:idx val="2"/>
          <c:order val="1"/>
          <c:explosion val="25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лекарства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прочие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01-774A-45AF-9F37-A049734205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                                          за 9 месяцев  2019 года,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37 666,7),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811736908682594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50B-4EC4-9352-B56EAEDFE89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50B-4EC4-9352-B56EAEDFE89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150B-4EC4-9352-B56EAEDFE89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150B-4EC4-9352-B56EAEDFE89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150B-4EC4-9352-B56EAEDFE89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150B-4EC4-9352-B56EAEDFE89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150B-4EC4-9352-B56EAEDFE89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150B-4EC4-9352-B56EAEDFE89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150B-4EC4-9352-B56EAEDFE89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150B-4EC4-9352-B56EAEDFE89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150B-4EC4-9352-B56EAEDFE89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150B-4EC4-9352-B56EAEDFE890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150B-4EC4-9352-B56EAEDFE890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150B-4EC4-9352-B56EAEDFE89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150B-4EC4-9352-B56EAEDFE89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150B-4EC4-9352-B56EAEDFE89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150B-4EC4-9352-B56EAEDFE890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150B-4EC4-9352-B56EAEDFE890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150B-4EC4-9352-B56EAEDFE890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150B-4EC4-9352-B56EAEDFE890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150B-4EC4-9352-B56EAEDFE890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150B-4EC4-9352-B56EAEDFE890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150B-4EC4-9352-B56EAEDFE890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150B-4EC4-9352-B56EAEDFE890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150B-4EC4-9352-B56EAEDFE890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150B-4EC4-9352-B56EAEDFE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за 2019 год,                                           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ru-RU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55 508,8),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8423814857537713"/>
          <c:y val="1.4573520775656467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FEBC-40F5-A215-E1C4709010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EBC-40F5-A215-E1C4709010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FEBC-40F5-A215-E1C4709010F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FEBC-40F5-A215-E1C4709010FE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FEBC-40F5-A215-E1C4709010F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EBC-40F5-A215-E1C4709010F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FEBC-40F5-A215-E1C4709010F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FEBC-40F5-A215-E1C4709010FE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FEBC-40F5-A215-E1C4709010FE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FEBC-40F5-A215-E1C4709010FE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FEBC-40F5-A215-E1C4709010FE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FEBC-40F5-A215-E1C4709010FE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FEBC-40F5-A215-E1C4709010FE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FEBC-40F5-A215-E1C4709010F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FEBC-40F5-A215-E1C4709010F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FEBC-40F5-A215-E1C4709010F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FEBC-40F5-A215-E1C4709010FE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FEBC-40F5-A215-E1C4709010F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FEBC-40F5-A215-E1C4709010FE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FEBC-40F5-A215-E1C4709010F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FEBC-40F5-A215-E1C4709010FE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FEBC-40F5-A215-E1C4709010FE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FEBC-40F5-A215-E1C4709010FE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FEBC-40F5-A215-E1C4709010FE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FEBC-40F5-A215-E1C4709010FE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3063D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FEBC-40F5-A215-E1C4709010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расходам                                           за Iквартал 2022 год,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 тыс. рублей (всего 16 454,4),  уд.вес (%).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27395935905274094"/>
          <c:y val="1.4574098066677946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081010383914"/>
          <c:y val="0.46423204467519957"/>
          <c:w val="0.41558485481015667"/>
          <c:h val="0.231354986198788"/>
        </c:manualLayout>
      </c:layout>
      <c:pie3DChart>
        <c:varyColors val="1"/>
        <c:ser>
          <c:idx val="1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8F2-4C49-8887-E22A6AE9470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98F2-4C49-8887-E22A6AE9470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98F2-4C49-8887-E22A6AE9470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98F2-4C49-8887-E22A6AE9470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98F2-4C49-8887-E22A6AE9470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98F2-4C49-8887-E22A6AE9470D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98F2-4C49-8887-E22A6AE9470D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98F2-4C49-8887-E22A6AE9470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98F2-4C49-8887-E22A6AE9470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98F2-4C49-8887-E22A6AE9470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98F2-4C49-8887-E22A6AE9470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98F2-4C49-8887-E22A6AE9470D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C-98F2-4C49-8887-E22A6AE9470D}"/>
            </c:ext>
          </c:extLst>
        </c:ser>
        <c:ser>
          <c:idx val="2"/>
          <c:order val="1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D-98F2-4C49-8887-E22A6AE9470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E-98F2-4C49-8887-E22A6AE9470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F-98F2-4C49-8887-E22A6AE9470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0-98F2-4C49-8887-E22A6AE9470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1-98F2-4C49-8887-E22A6AE9470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2-98F2-4C49-8887-E22A6AE9470D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3-98F2-4C49-8887-E22A6AE9470D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4-98F2-4C49-8887-E22A6AE9470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5-98F2-4C49-8887-E22A6AE9470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16-98F2-4C49-8887-E22A6AE9470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17-98F2-4C49-8887-E22A6AE9470D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18-98F2-4C49-8887-E22A6AE9470D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9-98F2-4C49-8887-E22A6AE9470D}"/>
            </c:ext>
          </c:extLst>
        </c:ser>
        <c:ser>
          <c:idx val="0"/>
          <c:order val="2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A-98F2-4C49-8887-E22A6AE9470D}"/>
              </c:ext>
            </c:extLst>
          </c:dPt>
          <c:dPt>
            <c:idx val="1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98F2-4C49-8887-E22A6AE9470D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98F2-4C49-8887-E22A6AE9470D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0-98F2-4C49-8887-E22A6AE9470D}"/>
              </c:ext>
            </c:extLst>
          </c:dPt>
          <c:dPt>
            <c:idx val="4"/>
            <c:bubble3D val="0"/>
            <c:spPr>
              <a:solidFill>
                <a:srgbClr val="85FFFF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2-98F2-4C49-8887-E22A6AE9470D}"/>
              </c:ext>
            </c:extLst>
          </c:dPt>
          <c:dPt>
            <c:idx val="5"/>
            <c:bubble3D val="0"/>
            <c:spPr>
              <a:solidFill>
                <a:srgbClr val="6DFBA3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4-98F2-4C49-8887-E22A6AE9470D}"/>
              </c:ext>
            </c:extLst>
          </c:dPt>
          <c:dPt>
            <c:idx val="6"/>
            <c:bubble3D val="0"/>
            <c:spPr>
              <a:solidFill>
                <a:srgbClr val="ED6D6D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6-98F2-4C49-8887-E22A6AE9470D}"/>
              </c:ext>
            </c:extLst>
          </c:dPt>
          <c:dPt>
            <c:idx val="7"/>
            <c:bubble3D val="0"/>
            <c:spPr>
              <a:solidFill>
                <a:srgbClr val="CC3399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8-98F2-4C49-8887-E22A6AE9470D}"/>
              </c:ext>
            </c:extLst>
          </c:dPt>
          <c:dPt>
            <c:idx val="8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A-98F2-4C49-8887-E22A6AE9470D}"/>
              </c:ext>
            </c:extLst>
          </c:dPt>
          <c:dPt>
            <c:idx val="9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C-98F2-4C49-8887-E22A6AE9470D}"/>
              </c:ext>
            </c:extLst>
          </c:dPt>
          <c:dPt>
            <c:idx val="10"/>
            <c:bubble3D val="0"/>
            <c:spPr>
              <a:solidFill>
                <a:srgbClr val="FFFF99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E-98F2-4C49-8887-E22A6AE9470D}"/>
              </c:ext>
            </c:extLst>
          </c:dPt>
          <c:dPt>
            <c:idx val="11"/>
            <c:bubble3D val="0"/>
            <c:spPr>
              <a:solidFill>
                <a:srgbClr val="00FFFF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30-98F2-4C49-8887-E22A6AE9470D}"/>
              </c:ext>
            </c:extLst>
          </c:dPt>
          <c:dLbls>
            <c:dLbl>
              <c:idx val="0"/>
              <c:layout>
                <c:manualLayout>
                  <c:x val="-0.38417640587179969"/>
                  <c:y val="-0.12705041469893341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Общегосударственная деятельность
1 246,1
7,6%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98F2-4C49-8887-E22A6AE9470D}"/>
                </c:ext>
              </c:extLst>
            </c:dLbl>
            <c:dLbl>
              <c:idx val="1"/>
              <c:layout>
                <c:manualLayout>
                  <c:x val="-0.18928313287790283"/>
                  <c:y val="-0.17873272101192239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Сельское хозяйство, рыбохозяйственная деятельность
487,4
3,0%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98F2-4C49-8887-E22A6AE9470D}"/>
                </c:ext>
              </c:extLst>
            </c:dLbl>
            <c:dLbl>
              <c:idx val="2"/>
              <c:layout>
                <c:manualLayout>
                  <c:x val="4.3553355060767789E-2"/>
                  <c:y val="-0.22833542526506595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Транспорт
305,7                    1,9%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98F2-4C49-8887-E22A6AE9470D}"/>
                </c:ext>
              </c:extLst>
            </c:dLbl>
            <c:dLbl>
              <c:idx val="3"/>
              <c:layout>
                <c:manualLayout>
                  <c:x val="0.17846710429387594"/>
                  <c:y val="-0.11528772978680474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Топливо и энергетика
149,9
   0,9%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0-98F2-4C49-8887-E22A6AE9470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98F2-4C49-8887-E22A6AE9470D}"/>
                </c:ext>
              </c:extLst>
            </c:dLbl>
            <c:dLbl>
              <c:idx val="5"/>
              <c:layout>
                <c:manualLayout>
                  <c:x val="6.5480678551544699E-2"/>
                  <c:y val="9.0343204816292946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Жилищно - коммунальные услуги и жилищное строительство
2 964,6
18,0%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4-98F2-4C49-8887-E22A6AE9470D}"/>
                </c:ext>
              </c:extLst>
            </c:dLbl>
            <c:dLbl>
              <c:idx val="6"/>
              <c:layout>
                <c:manualLayout>
                  <c:x val="5.382694039354359E-2"/>
                  <c:y val="0.1140004735920896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Здравоохранение 
4 073,0
24,8%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6-98F2-4C49-8887-E22A6AE9470D}"/>
                </c:ext>
              </c:extLst>
            </c:dLbl>
            <c:dLbl>
              <c:idx val="7"/>
              <c:layout>
                <c:manualLayout>
                  <c:x val="0.14107157103021686"/>
                  <c:y val="0.15900556607535266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Физическая культура и спорт
263,1
  1,6%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8-98F2-4C49-8887-E22A6AE9470D}"/>
                </c:ext>
              </c:extLst>
            </c:dLbl>
            <c:dLbl>
              <c:idx val="8"/>
              <c:layout>
                <c:manualLayout>
                  <c:x val="-0.11283937262901024"/>
                  <c:y val="0.12930253725587221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Культура  
 551,2
3,4%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A-98F2-4C49-8887-E22A6AE9470D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98F2-4C49-8887-E22A6AE9470D}"/>
                </c:ext>
              </c:extLst>
            </c:dLbl>
            <c:dLbl>
              <c:idx val="10"/>
              <c:layout>
                <c:manualLayout>
                  <c:x val="-8.9959597903208122E-2"/>
                  <c:y val="0.11138567490799484"/>
                </c:manualLayout>
              </c:layout>
              <c:tx>
                <c:rich>
                  <a:bodyPr/>
                  <a:lstStyle/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Образование 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5 650,2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 34,3%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E-98F2-4C49-8887-E22A6AE9470D}"/>
                </c:ext>
              </c:extLst>
            </c:dLbl>
            <c:dLbl>
              <c:idx val="11"/>
              <c:layout>
                <c:manualLayout>
                  <c:x val="-0.26711375937992704"/>
                  <c:y val="3.1847055833159076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Социальная политика
762,6
4,6%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30-98F2-4C49-8887-E22A6AE9470D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34090945121145666"/>
                  <c:y val="0.1354644327085008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98F2-4C49-8887-E22A6AE9470D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2770565698734378"/>
                  <c:y val="0.190259034702950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98F2-4C49-8887-E22A6AE9470D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2.2727296747430445E-2"/>
                  <c:y val="0.3729077080177832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98F2-4C49-8887-E22A6AE9470D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12"/>
                <c:pt idx="0">
                  <c:v>Общегосударственная деятельность</c:v>
                </c:pt>
                <c:pt idx="1">
                  <c:v>Сельское хозяйство, рыбохозяйственная деятельность</c:v>
                </c:pt>
                <c:pt idx="2">
                  <c:v>Транспорт</c:v>
                </c:pt>
                <c:pt idx="3">
                  <c:v>Топливо и энергетика</c:v>
                </c:pt>
                <c:pt idx="4">
                  <c:v>Другая деятельность в области национальной экономики</c:v>
                </c:pt>
                <c:pt idx="5">
                  <c:v>Жилищно - коммунальные услуги и жилищное строительство</c:v>
                </c:pt>
                <c:pt idx="6">
                  <c:v>Здравоохранение </c:v>
                </c:pt>
                <c:pt idx="7">
                  <c:v>Физическая культура и спорт</c:v>
                </c:pt>
                <c:pt idx="8">
                  <c:v>Культура  </c:v>
                </c:pt>
                <c:pt idx="9">
                  <c:v>Охрана окружающей среды</c:v>
                </c:pt>
                <c:pt idx="10">
                  <c:v>Образование</c:v>
                </c:pt>
                <c:pt idx="11">
                  <c:v>Социальная политика</c:v>
                </c:pt>
              </c:strCache>
            </c:strRef>
          </c:cat>
          <c:val>
            <c:numRef>
              <c:f>'пол2012 район'!$D$12:$D$23</c:f>
              <c:numCache>
                <c:formatCode>#,##0.00</c:formatCode>
                <c:ptCount val="12"/>
                <c:pt idx="0">
                  <c:v>1246.0999999999999</c:v>
                </c:pt>
                <c:pt idx="1">
                  <c:v>487.4</c:v>
                </c:pt>
                <c:pt idx="2">
                  <c:v>305.7</c:v>
                </c:pt>
                <c:pt idx="3">
                  <c:v>149.9</c:v>
                </c:pt>
                <c:pt idx="5">
                  <c:v>2964.6</c:v>
                </c:pt>
                <c:pt idx="6">
                  <c:v>4073</c:v>
                </c:pt>
                <c:pt idx="7">
                  <c:v>263.10000000000002</c:v>
                </c:pt>
                <c:pt idx="8">
                  <c:v>551.20000000000005</c:v>
                </c:pt>
                <c:pt idx="9">
                  <c:v>0.3</c:v>
                </c:pt>
                <c:pt idx="10">
                  <c:v>5650.2</c:v>
                </c:pt>
                <c:pt idx="11">
                  <c:v>762.6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4-98F2-4C49-8887-E22A6AE94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Исполнение  бюджета района по статьям  расходов 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r>
              <a:rPr lang="en-US" sz="2000" b="1" i="1" u="none" strike="noStrike" baseline="0">
                <a:solidFill>
                  <a:srgbClr val="000000"/>
                </a:solidFill>
                <a:latin typeface="Times New Roman"/>
                <a:cs typeface="Times New Roman"/>
              </a:rPr>
              <a:t>за I квартал 2022 года, тыс. руб. (всего 16 454,4),  уд.вес (%)</a:t>
            </a:r>
          </a:p>
          <a:p>
            <a:pPr>
              <a:defRPr sz="145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en-US" sz="2000" b="1" i="1" u="none" strike="noStrike" baseline="0">
              <a:solidFill>
                <a:srgbClr val="000000"/>
              </a:solidFill>
              <a:latin typeface="Times New Roman"/>
              <a:cs typeface="Times New Roman"/>
            </a:endParaRPr>
          </a:p>
        </c:rich>
      </c:tx>
      <c:layout>
        <c:manualLayout>
          <c:xMode val="edge"/>
          <c:yMode val="edge"/>
          <c:x val="0.15444004330802516"/>
          <c:y val="1.766012115883489E-3"/>
        </c:manualLayout>
      </c:layout>
      <c:overlay val="0"/>
      <c:spPr>
        <a:noFill/>
        <a:ln w="25400">
          <a:noFill/>
        </a:ln>
      </c:spPr>
    </c:title>
    <c:autoTitleDeleted val="0"/>
    <c:view3D>
      <c:rotX val="1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9224752115206076"/>
          <c:y val="0.45807895483366429"/>
          <c:w val="0.41558485481015667"/>
          <c:h val="0.231354986198788"/>
        </c:manualLayout>
      </c:layout>
      <c:pie3DChart>
        <c:varyColors val="1"/>
        <c:ser>
          <c:idx val="1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470-4926-A20F-BF8A35C6D92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470-4926-A20F-BF8A35C6D92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470-4926-A20F-BF8A35C6D92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470-4926-A20F-BF8A35C6D924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7470-4926-A20F-BF8A35C6D924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7470-4926-A20F-BF8A35C6D924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7470-4926-A20F-BF8A35C6D924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7470-4926-A20F-BF8A35C6D924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7470-4926-A20F-BF8A35C6D924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район'!$B$12:$B$23</c:f>
            </c:numRef>
          </c:val>
          <c:extLst>
            <c:ext xmlns:c16="http://schemas.microsoft.com/office/drawing/2014/chart" uri="{C3380CC4-5D6E-409C-BE32-E72D297353CC}">
              <c16:uniqueId val="{00000009-7470-4926-A20F-BF8A35C6D924}"/>
            </c:ext>
          </c:extLst>
        </c:ser>
        <c:ser>
          <c:idx val="2"/>
          <c:order val="1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A-7470-4926-A20F-BF8A35C6D924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B-7470-4926-A20F-BF8A35C6D924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C-7470-4926-A20F-BF8A35C6D924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D-7470-4926-A20F-BF8A35C6D924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E-7470-4926-A20F-BF8A35C6D924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F-7470-4926-A20F-BF8A35C6D924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0-7470-4926-A20F-BF8A35C6D924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1-7470-4926-A20F-BF8A35C6D924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12-7470-4926-A20F-BF8A35C6D924}"/>
              </c:ext>
            </c:extLst>
          </c:dPt>
          <c:dLbls>
            <c:numFmt formatCode="0%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район'!$C$12:$C$23</c:f>
            </c:numRef>
          </c:val>
          <c:extLst>
            <c:ext xmlns:c16="http://schemas.microsoft.com/office/drawing/2014/chart" uri="{C3380CC4-5D6E-409C-BE32-E72D297353CC}">
              <c16:uniqueId val="{00000013-7470-4926-A20F-BF8A35C6D924}"/>
            </c:ext>
          </c:extLst>
        </c:ser>
        <c:ser>
          <c:idx val="0"/>
          <c:order val="2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dPt>
            <c:idx val="0"/>
            <c:bubble3D val="0"/>
            <c:spPr>
              <a:solidFill>
                <a:srgbClr val="12C2EC"/>
              </a:solidFill>
              <a:ln w="12700">
                <a:solidFill>
                  <a:schemeClr val="accent1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7470-4926-A20F-BF8A35C6D924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7470-4926-A20F-BF8A35C6D924}"/>
              </c:ext>
            </c:extLst>
          </c:dPt>
          <c:dPt>
            <c:idx val="2"/>
            <c:bubble3D val="0"/>
            <c:spPr>
              <a:solidFill>
                <a:srgbClr val="FF75BA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7470-4926-A20F-BF8A35C6D924}"/>
              </c:ext>
            </c:extLst>
          </c:dPt>
          <c:dPt>
            <c:idx val="3"/>
            <c:bubble3D val="0"/>
            <c:spPr>
              <a:solidFill>
                <a:srgbClr val="FFFF66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7470-4926-A20F-BF8A35C6D924}"/>
              </c:ext>
            </c:extLst>
          </c:dPt>
          <c:dPt>
            <c:idx val="4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7470-4926-A20F-BF8A35C6D924}"/>
              </c:ext>
            </c:extLst>
          </c:dPt>
          <c:dPt>
            <c:idx val="5"/>
            <c:bubble3D val="0"/>
            <c:spPr>
              <a:solidFill>
                <a:srgbClr val="12D4A1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7470-4926-A20F-BF8A35C6D924}"/>
              </c:ext>
            </c:extLst>
          </c:dPt>
          <c:dPt>
            <c:idx val="6"/>
            <c:bubble3D val="0"/>
            <c:spPr>
              <a:solidFill>
                <a:srgbClr val="CCCCFF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7470-4926-A20F-BF8A35C6D924}"/>
              </c:ext>
            </c:extLst>
          </c:dPt>
          <c:dPt>
            <c:idx val="7"/>
            <c:bubble3D val="0"/>
            <c:spPr>
              <a:solidFill>
                <a:srgbClr val="FF6D6D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7470-4926-A20F-BF8A35C6D924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 w="12700">
                <a:solidFill>
                  <a:srgbClr val="000000"/>
                </a:solidFill>
                <a:prstDash val="solid"/>
              </a:ln>
              <a:scene3d>
                <a:camera prst="orthographicFront"/>
                <a:lightRig rig="threePt" dir="t"/>
              </a:scene3d>
              <a:sp3d>
                <a:bevelT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5-7470-4926-A20F-BF8A35C6D924}"/>
              </c:ext>
            </c:extLst>
          </c:dPt>
          <c:dLbls>
            <c:dLbl>
              <c:idx val="0"/>
              <c:layout>
                <c:manualLayout>
                  <c:x val="4.5353769810411892E-2"/>
                  <c:y val="-0.16411258232448306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Заработная плата с отчислениями
8 969,0
54,5%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7470-4926-A20F-BF8A35C6D9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470-4926-A20F-BF8A35C6D924}"/>
                </c:ext>
              </c:extLst>
            </c:dLbl>
            <c:dLbl>
              <c:idx val="2"/>
              <c:layout>
                <c:manualLayout>
                  <c:x val="0.21353744105769018"/>
                  <c:y val="0.15898666175499993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Продукты   питания
324,4
2,0%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7470-4926-A20F-BF8A35C6D924}"/>
                </c:ext>
              </c:extLst>
            </c:dLbl>
            <c:dLbl>
              <c:idx val="3"/>
              <c:layout>
                <c:manualLayout>
                  <c:x val="1.0317780836134738E-2"/>
                  <c:y val="0.18124188423815443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Прочие расходы
1 129,3
6,9%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7470-4926-A20F-BF8A35C6D9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470-4926-A20F-BF8A35C6D924}"/>
                </c:ext>
              </c:extLst>
            </c:dLbl>
            <c:dLbl>
              <c:idx val="5"/>
              <c:layout>
                <c:manualLayout>
                  <c:x val="-8.6463292523913646E-2"/>
                  <c:y val="3.135327933490329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Оплата коммунальных услуг
1 807,9
11,0%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7470-4926-A20F-BF8A35C6D924}"/>
                </c:ext>
              </c:extLst>
            </c:dLbl>
            <c:dLbl>
              <c:idx val="6"/>
              <c:layout>
                <c:manualLayout>
                  <c:x val="-0.1166148215547755"/>
                  <c:y val="-0.15187588649763473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Трансферты населению
791,7
4,8%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7470-4926-A20F-BF8A35C6D924}"/>
                </c:ext>
              </c:extLst>
            </c:dLbl>
            <c:dLbl>
              <c:idx val="7"/>
              <c:layout>
                <c:manualLayout>
                  <c:x val="2.8377027728267491E-2"/>
                  <c:y val="-0.17939079983423126"/>
                </c:manualLayout>
              </c:layout>
              <c:tx>
                <c:rich>
                  <a:bodyPr/>
                  <a:lstStyle/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Субсидии государственным организациям 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3 092,0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ru-RU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18,8%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7470-4926-A20F-BF8A35C6D924}"/>
                </c:ext>
              </c:extLst>
            </c:dLbl>
            <c:dLbl>
              <c:idx val="8"/>
              <c:layout>
                <c:manualLayout>
                  <c:x val="0.18198709821946757"/>
                  <c:y val="-7.9618978179989822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Лекарственные средстваи изделия медицинского назначения
340,1
2,1%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7470-4926-A20F-BF8A35C6D92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7470-4926-A20F-BF8A35C6D924}"/>
                </c:ext>
              </c:extLst>
            </c:dLbl>
            <c:dLbl>
              <c:idx val="10"/>
              <c:layout>
                <c:manualLayout>
                  <c:x val="-9.9916487711763299E-2"/>
                  <c:y val="0.11138564300467008"/>
                </c:manualLayout>
              </c:layout>
              <c:tx>
                <c:rich>
                  <a:bodyPr/>
                  <a:lstStyle/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Образование 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9349,8</a:t>
                    </a:r>
                  </a:p>
                  <a:p>
                    <a:pPr>
                      <a:defRPr sz="1450" b="0" i="0" u="none" strike="noStrike" baseline="0">
                        <a:solidFill>
                          <a:srgbClr val="000000"/>
                        </a:solidFill>
                        <a:latin typeface="Arial Cyr"/>
                        <a:ea typeface="Arial Cyr"/>
                        <a:cs typeface="Arial Cyr"/>
                      </a:defRPr>
                    </a:pPr>
                    <a:r>
                      <a:rPr lang="en-US"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cs typeface="Times New Roman"/>
                      </a:rPr>
                      <a:t>41,2%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7470-4926-A20F-BF8A35C6D924}"/>
                </c:ext>
              </c:extLst>
            </c:dLbl>
            <c:dLbl>
              <c:idx val="11"/>
              <c:layout>
                <c:manualLayout>
                  <c:x val="-0.26434173001102135"/>
                  <c:y val="2.9802690188840551E-2"/>
                </c:manualLayout>
              </c:layout>
              <c:tx>
                <c:rich>
                  <a:bodyPr/>
                  <a:lstStyle/>
                  <a:p>
                    <a:pPr>
                      <a:defRPr sz="1600" b="0" i="0" u="none" strike="noStrike" baseline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defRPr>
                    </a:pPr>
                    <a:r>
                      <a:rPr lang="ru-RU"/>
                      <a:t>Социальная политика
928,7
4,1%</a:t>
                    </a:r>
                  </a:p>
                </c:rich>
              </c:tx>
              <c:spPr>
                <a:noFill/>
                <a:ln w="25400">
                  <a:noFill/>
                </a:ln>
              </c:spPr>
              <c:dLblPos val="bestFit"/>
              <c:showLegendKey val="1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7470-4926-A20F-BF8A35C6D924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34090945121145666"/>
                  <c:y val="0.1354644327085008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7470-4926-A20F-BF8A35C6D924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2770565698734378"/>
                  <c:y val="0.190259034702950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7470-4926-A20F-BF8A35C6D924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2.2727296747430445E-2"/>
                  <c:y val="0.37290770801778328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500" b="0" i="0" u="none" strike="noStrike" baseline="0">
                      <a:solidFill>
                        <a:srgbClr val="000000"/>
                      </a:solidFill>
                      <a:latin typeface="Times New Roman"/>
                      <a:ea typeface="Times New Roman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7470-4926-A20F-BF8A35C6D92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'пол2012 район'!$A$12:$A$23</c:f>
              <c:strCache>
                <c:ptCount val="9"/>
                <c:pt idx="0">
                  <c:v>Заработная плата с начислениями</c:v>
                </c:pt>
                <c:pt idx="1">
                  <c:v>цен. Бумаги</c:v>
                </c:pt>
                <c:pt idx="2">
                  <c:v>Пит</c:v>
                </c:pt>
                <c:pt idx="3">
                  <c:v>прочие</c:v>
                </c:pt>
                <c:pt idx="5">
                  <c:v>Коммунальные</c:v>
                </c:pt>
                <c:pt idx="6">
                  <c:v>трансф</c:v>
                </c:pt>
                <c:pt idx="7">
                  <c:v>Субсидии</c:v>
                </c:pt>
                <c:pt idx="8">
                  <c:v>лекарственные средства</c:v>
                </c:pt>
              </c:strCache>
            </c:strRef>
          </c:cat>
          <c:val>
            <c:numRef>
              <c:f>'пол2012 район'!$D$12:$D$20</c:f>
              <c:numCache>
                <c:formatCode>General</c:formatCode>
                <c:ptCount val="9"/>
                <c:pt idx="0" formatCode="#,##0.00">
                  <c:v>8969</c:v>
                </c:pt>
                <c:pt idx="2" formatCode="#,##0.00">
                  <c:v>324.39999999999998</c:v>
                </c:pt>
                <c:pt idx="3" formatCode="#,##0.00">
                  <c:v>1129.3000000000025</c:v>
                </c:pt>
                <c:pt idx="5" formatCode="#,##0.00">
                  <c:v>1807.9</c:v>
                </c:pt>
                <c:pt idx="6" formatCode="#,##0.00">
                  <c:v>791.7</c:v>
                </c:pt>
                <c:pt idx="7" formatCode="#,##0.00">
                  <c:v>3092</c:v>
                </c:pt>
                <c:pt idx="8" formatCode="#,##0.00">
                  <c:v>340.1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7470-4926-A20F-BF8A35C6D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9525">
      <a:noFill/>
    </a:ln>
  </c:spPr>
  <c:txPr>
    <a:bodyPr/>
    <a:lstStyle/>
    <a:p>
      <a:pPr>
        <a:defRPr sz="14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1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 sz="1600" b="1" i="1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sz="1000" b="0" i="1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r>
              <a:rPr lang="ru-RU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поступления доходов от внебюджетной </a:t>
            </a:r>
          </a:p>
          <a:p>
            <a:pPr>
              <a:defRPr sz="1000" b="0" i="1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r>
              <a:rPr lang="ru-RU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(</a:t>
            </a:r>
            <a:r>
              <a:rPr lang="ru-RU" sz="1600" b="1" i="1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6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темп роста (%).                      </a:t>
            </a:r>
          </a:p>
          <a:p>
            <a:pPr>
              <a:defRPr sz="1000" b="0" i="1" u="none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</a:defRPr>
            </a:pPr>
            <a:endParaRPr lang="ru-RU" sz="1600" b="1" i="1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7837556685842457"/>
          <c:y val="1.4371347972408255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2267703509765996E-2"/>
          <c:y val="0.16500056692913387"/>
          <c:w val="0.91468682505399568"/>
          <c:h val="0.682848975476865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 внебюджет .xls]Диаграмма 1'!$A$25</c:f>
              <c:strCache>
                <c:ptCount val="1"/>
                <c:pt idx="0">
                  <c:v>Поступило за янв-март 2021 г.</c:v>
                </c:pt>
              </c:strCache>
            </c:strRef>
          </c:tx>
          <c:spPr>
            <a:solidFill>
              <a:srgbClr val="57D3FF"/>
            </a:solidFill>
            <a:ln w="12700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-9.1439487990567069E-3"/>
                  <c:y val="7.5833144595424916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F2D-47B7-9952-E9E723415CA3}"/>
                </c:ext>
              </c:extLst>
            </c:dLbl>
            <c:dLbl>
              <c:idx val="1"/>
              <c:layout>
                <c:manualLayout>
                  <c:x val="9.644376301576954E-4"/>
                  <c:y val="5.7760530888004702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F2D-47B7-9952-E9E723415CA3}"/>
                </c:ext>
              </c:extLst>
            </c:dLbl>
            <c:dLbl>
              <c:idx val="2"/>
              <c:layout>
                <c:manualLayout>
                  <c:x val="-1.0223862405968176E-2"/>
                  <c:y val="1.4965865978970258E-5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F2D-47B7-9952-E9E723415CA3}"/>
                </c:ext>
              </c:extLst>
            </c:dLbl>
            <c:dLbl>
              <c:idx val="3"/>
              <c:layout>
                <c:manualLayout>
                  <c:x val="-2.1070041976876813E-3"/>
                  <c:y val="1.0316007685749091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F2D-47B7-9952-E9E723415CA3}"/>
                </c:ext>
              </c:extLst>
            </c:dLbl>
            <c:dLbl>
              <c:idx val="4"/>
              <c:layout>
                <c:manualLayout>
                  <c:x val="2.8803728956770624E-3"/>
                  <c:y val="2.2769062376660474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F2D-47B7-9952-E9E723415CA3}"/>
                </c:ext>
              </c:extLst>
            </c:dLbl>
            <c:dLbl>
              <c:idx val="5"/>
              <c:layout>
                <c:manualLayout>
                  <c:x val="1.58007828347122E-3"/>
                  <c:y val="6.4851336179963396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F2D-47B7-9952-E9E723415CA3}"/>
                </c:ext>
              </c:extLst>
            </c:dLbl>
            <c:dLbl>
              <c:idx val="6"/>
              <c:layout>
                <c:manualLayout>
                  <c:x val="-9.1439333442097474E-3"/>
                  <c:y val="1.0111535181508445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12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2D-47B7-9952-E9E723415CA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41330425299890949"/>
                  <c:y val="0.5942253649682431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2D-47B7-9952-E9E723415CA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46019629225736097"/>
                  <c:y val="0.6018241548015966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F2D-47B7-9952-E9E723415CA3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51035986913849507"/>
                  <c:y val="0.5942253649682431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2D-47B7-9952-E9E723415CA3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5572519083969466"/>
                  <c:y val="0.5972648809015845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F2D-47B7-9952-E9E723415CA3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59869138495092689"/>
                  <c:y val="0.6063834287016087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2D-47B7-9952-E9E723415CA3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64885496183206104"/>
                  <c:y val="0.59270560700157249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F2D-47B7-9952-E9E723415CA3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69138495092693564"/>
                  <c:y val="0.5987846388682552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F2D-47B7-9952-E9E723415CA3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7437295528898582"/>
                  <c:y val="0.6124624605682915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F2D-47B7-9952-E9E723415CA3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78189749182115598"/>
                  <c:y val="0.6063834287016087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F2D-47B7-9952-E9E723415CA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8287895310796074"/>
                  <c:y val="0.5957451229349138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2F2D-47B7-9952-E9E723415CA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87786259541984735"/>
                  <c:y val="0.60638342870160877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F2D-47B7-9952-E9E723415CA3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91930207197382774"/>
                  <c:y val="0.6033439127682673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F2D-47B7-9952-E9E723415CA3}"/>
                </c:ext>
              </c:extLst>
            </c:dLbl>
            <c:dLbl>
              <c:idx val="19"/>
              <c:layout>
                <c:manualLayout>
                  <c:xMode val="edge"/>
                  <c:yMode val="edge"/>
                  <c:x val="0.96510359869138496"/>
                  <c:y val="0.59878463886825528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F2D-47B7-9952-E9E723415CA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 rot="-2760000" vert="horz"/>
                <a:lstStyle/>
                <a:p>
                  <a:pPr algn="ctr">
                    <a:defRPr sz="900" b="1" i="0" u="none" strike="noStrike" baseline="0">
                      <a:solidFill>
                        <a:srgbClr val="00008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F2D-47B7-9952-E9E723415CA3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760000" vert="horz" wrap="square" lIns="38100" tIns="19050" rIns="38100" bIns="19050" anchor="ctr">
                <a:spAutoFit/>
              </a:bodyPr>
              <a:lstStyle/>
              <a:p>
                <a:pPr algn="ctr">
                  <a:defRPr sz="1200" b="1" i="0" u="none" strike="noStrike" baseline="0">
                    <a:solidFill>
                      <a:srgbClr val="00008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 внебюджет .xls]Диаграмма 1'!$E$5:$AN$5</c:f>
              <c:strCache>
                <c:ptCount val="6"/>
                <c:pt idx="0">
                  <c:v>УЗ "Кричевская ЦРБ"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РЦСОН</c:v>
                </c:pt>
                <c:pt idx="4">
                  <c:v>Физическая культура и спорт</c:v>
                </c:pt>
                <c:pt idx="5">
                  <c:v>ВСУ "Райветстанция"</c:v>
                </c:pt>
              </c:strCache>
            </c:strRef>
          </c:cat>
          <c:val>
            <c:numRef>
              <c:f>'[Диаграмма  внебюджет .xls]Диаграмма 1'!$B$25:$AN$25</c:f>
              <c:numCache>
                <c:formatCode>0.0</c:formatCode>
                <c:ptCount val="6"/>
                <c:pt idx="0">
                  <c:v>136.6</c:v>
                </c:pt>
                <c:pt idx="1">
                  <c:v>46.8</c:v>
                </c:pt>
                <c:pt idx="2">
                  <c:v>25.9</c:v>
                </c:pt>
                <c:pt idx="3">
                  <c:v>31.2</c:v>
                </c:pt>
                <c:pt idx="4">
                  <c:v>14.5</c:v>
                </c:pt>
                <c:pt idx="5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2F2D-47B7-9952-E9E723415CA3}"/>
            </c:ext>
          </c:extLst>
        </c:ser>
        <c:ser>
          <c:idx val="1"/>
          <c:order val="1"/>
          <c:tx>
            <c:strRef>
              <c:f>'[Диаграмма  внебюджет .xls]Диаграмма 1'!$A$26</c:f>
              <c:strCache>
                <c:ptCount val="1"/>
                <c:pt idx="0">
                  <c:v>Поступило за  янв-март 2022 г.</c:v>
                </c:pt>
              </c:strCache>
            </c:strRef>
          </c:tx>
          <c:spPr>
            <a:solidFill>
              <a:srgbClr val="ABDA78"/>
            </a:solidFill>
            <a:ln w="12700">
              <a:solidFill>
                <a:srgbClr val="000000"/>
              </a:solidFill>
              <a:prstDash val="solid"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6-2F2D-47B7-9952-E9E723415CA3}"/>
              </c:ext>
            </c:extLst>
          </c:dPt>
          <c:dLbls>
            <c:dLbl>
              <c:idx val="0"/>
              <c:layout>
                <c:manualLayout>
                  <c:x val="1.4789431018746836E-2"/>
                  <c:y val="-7.8857733734153464E-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2F2D-47B7-9952-E9E723415CA3}"/>
                </c:ext>
              </c:extLst>
            </c:dLbl>
            <c:dLbl>
              <c:idx val="1"/>
              <c:layout>
                <c:manualLayout>
                  <c:x val="1.0082587476696351E-2"/>
                  <c:y val="1.4569455189677333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2F2D-47B7-9952-E9E723415CA3}"/>
                </c:ext>
              </c:extLst>
            </c:dLbl>
            <c:dLbl>
              <c:idx val="2"/>
              <c:layout>
                <c:manualLayout>
                  <c:x val="9.3898629841895811E-3"/>
                  <c:y val="-1.9426522976903676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2F2D-47B7-9952-E9E723415CA3}"/>
                </c:ext>
              </c:extLst>
            </c:dLbl>
            <c:dLbl>
              <c:idx val="3"/>
              <c:layout>
                <c:manualLayout>
                  <c:x val="1.6356969457881832E-2"/>
                  <c:y val="-1.1113321002723072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2F2D-47B7-9952-E9E723415CA3}"/>
                </c:ext>
              </c:extLst>
            </c:dLbl>
            <c:dLbl>
              <c:idx val="4"/>
              <c:layout>
                <c:manualLayout>
                  <c:x val="1.1162508574117196E-2"/>
                  <c:y val="8.8069827219792209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2F2D-47B7-9952-E9E723415CA3}"/>
                </c:ext>
              </c:extLst>
            </c:dLbl>
            <c:dLbl>
              <c:idx val="5"/>
              <c:layout>
                <c:manualLayout>
                  <c:x val="7.356328753274635E-3"/>
                  <c:y val="7.0833862565562828E-3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2F2D-47B7-9952-E9E723415CA3}"/>
                </c:ext>
              </c:extLst>
            </c:dLbl>
            <c:dLbl>
              <c:idx val="6"/>
              <c:layout>
                <c:manualLayout>
                  <c:x val="1.0082594967205783E-2"/>
                  <c:y val="-1.4502477121759632E-2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12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F2D-47B7-9952-E9E723415CA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42420937840785167"/>
                  <c:y val="0.5471128680014515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2F2D-47B7-9952-E9E723415CA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47219193020719741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2F2D-47B7-9952-E9E723415CA3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51581243184296621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2F2D-47B7-9952-E9E723415CA3}"/>
                </c:ext>
              </c:extLst>
            </c:dLbl>
            <c:dLbl>
              <c:idx val="10"/>
              <c:layout>
                <c:manualLayout>
                  <c:xMode val="edge"/>
                  <c:yMode val="edge"/>
                  <c:x val="0.56052344601962922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2F2D-47B7-9952-E9E723415CA3}"/>
                </c:ext>
              </c:extLst>
            </c:dLbl>
            <c:dLbl>
              <c:idx val="11"/>
              <c:layout>
                <c:manualLayout>
                  <c:xMode val="edge"/>
                  <c:yMode val="edge"/>
                  <c:x val="0.60523446019629223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2F2D-47B7-9952-E9E723415CA3}"/>
                </c:ext>
              </c:extLst>
            </c:dLbl>
            <c:dLbl>
              <c:idx val="12"/>
              <c:layout>
                <c:manualLayout>
                  <c:xMode val="edge"/>
                  <c:yMode val="edge"/>
                  <c:x val="0.64885496183206104"/>
                  <c:y val="0.5455931100347808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2F2D-47B7-9952-E9E723415CA3}"/>
                </c:ext>
              </c:extLst>
            </c:dLbl>
            <c:dLbl>
              <c:idx val="13"/>
              <c:layout>
                <c:manualLayout>
                  <c:xMode val="edge"/>
                  <c:yMode val="edge"/>
                  <c:x val="0.70447110141766633"/>
                  <c:y val="0.5425535941014394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2F2D-47B7-9952-E9E723415CA3}"/>
                </c:ext>
              </c:extLst>
            </c:dLbl>
            <c:dLbl>
              <c:idx val="14"/>
              <c:layout>
                <c:manualLayout>
                  <c:xMode val="edge"/>
                  <c:yMode val="edge"/>
                  <c:x val="0.74591057797164673"/>
                  <c:y val="0.5440733520681101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2F2D-47B7-9952-E9E723415CA3}"/>
                </c:ext>
              </c:extLst>
            </c:dLbl>
            <c:dLbl>
              <c:idx val="15"/>
              <c:layout>
                <c:manualLayout>
                  <c:xMode val="edge"/>
                  <c:yMode val="edge"/>
                  <c:x val="0.79389312977099236"/>
                  <c:y val="0.5395140781680980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2F2D-47B7-9952-E9E723415CA3}"/>
                </c:ext>
              </c:extLst>
            </c:dLbl>
            <c:dLbl>
              <c:idx val="16"/>
              <c:layout>
                <c:manualLayout>
                  <c:xMode val="edge"/>
                  <c:yMode val="edge"/>
                  <c:x val="0.83860414394765537"/>
                  <c:y val="0.5395140781680980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2F2D-47B7-9952-E9E723415CA3}"/>
                </c:ext>
              </c:extLst>
            </c:dLbl>
            <c:dLbl>
              <c:idx val="17"/>
              <c:layout>
                <c:manualLayout>
                  <c:xMode val="edge"/>
                  <c:yMode val="edge"/>
                  <c:x val="0.88222464558342417"/>
                  <c:y val="0.5395140781680980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2F2D-47B7-9952-E9E723415CA3}"/>
                </c:ext>
              </c:extLst>
            </c:dLbl>
            <c:dLbl>
              <c:idx val="18"/>
              <c:layout>
                <c:manualLayout>
                  <c:xMode val="edge"/>
                  <c:yMode val="edge"/>
                  <c:x val="0.92911668484187571"/>
                  <c:y val="0.5425535941014394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2F2D-47B7-9952-E9E723415CA3}"/>
                </c:ext>
              </c:extLst>
            </c:dLbl>
            <c:dLbl>
              <c:idx val="19"/>
              <c:layout>
                <c:manualLayout>
                  <c:xMode val="edge"/>
                  <c:yMode val="edge"/>
                  <c:x val="0.97491821155943292"/>
                  <c:y val="0.54407335206811014"/>
                </c:manualLayout>
              </c:layout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2F2D-47B7-9952-E9E723415CA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 rot="-2460000" vert="horz"/>
                <a:lstStyle/>
                <a:p>
                  <a:pPr algn="ctr">
                    <a:defRPr sz="9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2F2D-47B7-9952-E9E723415CA3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460000" vert="horz" wrap="square" lIns="38100" tIns="19050" rIns="38100" bIns="19050" anchor="ctr">
                <a:spAutoFit/>
              </a:bodyPr>
              <a:lstStyle/>
              <a:p>
                <a:pPr algn="ctr">
                  <a:defRPr sz="12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'[Диаграмма  внебюджет .xls]Диаграмма 1'!$E$5:$AN$5</c:f>
              <c:strCache>
                <c:ptCount val="6"/>
                <c:pt idx="0">
                  <c:v>УЗ "Кричевская ЦРБ"</c:v>
                </c:pt>
                <c:pt idx="1">
                  <c:v>Образование</c:v>
                </c:pt>
                <c:pt idx="2">
                  <c:v>Культура</c:v>
                </c:pt>
                <c:pt idx="3">
                  <c:v>РЦСОН</c:v>
                </c:pt>
                <c:pt idx="4">
                  <c:v>Физическая культура и спорт</c:v>
                </c:pt>
                <c:pt idx="5">
                  <c:v>ВСУ "Райветстанция"</c:v>
                </c:pt>
              </c:strCache>
            </c:strRef>
          </c:cat>
          <c:val>
            <c:numRef>
              <c:f>'[Диаграмма  внебюджет .xls]Диаграмма 1'!$B$26:$AN$26</c:f>
              <c:numCache>
                <c:formatCode>0.0</c:formatCode>
                <c:ptCount val="6"/>
                <c:pt idx="0">
                  <c:v>175.5</c:v>
                </c:pt>
                <c:pt idx="1">
                  <c:v>43.2</c:v>
                </c:pt>
                <c:pt idx="2">
                  <c:v>32.1</c:v>
                </c:pt>
                <c:pt idx="3">
                  <c:v>36.700000000000003</c:v>
                </c:pt>
                <c:pt idx="4">
                  <c:v>15.5</c:v>
                </c:pt>
                <c:pt idx="5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B-2F2D-47B7-9952-E9E723415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6295712"/>
        <c:axId val="1"/>
      </c:barChart>
      <c:lineChart>
        <c:grouping val="standard"/>
        <c:varyColors val="0"/>
        <c:ser>
          <c:idx val="3"/>
          <c:order val="2"/>
          <c:tx>
            <c:strRef>
              <c:f>'[Диаграмма  внебюджет .xls]Диаграмма 1'!$A$28</c:f>
              <c:strCache>
                <c:ptCount val="1"/>
                <c:pt idx="0">
                  <c:v>(% в общем объеме поступлений)</c:v>
                </c:pt>
              </c:strCache>
            </c:strRef>
          </c:tx>
          <c:dLbls>
            <c:dLbl>
              <c:idx val="0"/>
              <c:layout>
                <c:manualLayout>
                  <c:xMode val="edge"/>
                  <c:yMode val="edge"/>
                  <c:x val="0.10583153347732181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2F2D-47B7-9952-E9E723415CA3}"/>
                </c:ext>
              </c:extLst>
            </c:dLbl>
            <c:dLbl>
              <c:idx val="1"/>
              <c:layout>
                <c:manualLayout>
                  <c:xMode val="edge"/>
                  <c:yMode val="edge"/>
                  <c:x val="0.24298056155507558"/>
                  <c:y val="0.7540464989863012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2F2D-47B7-9952-E9E723415CA3}"/>
                </c:ext>
              </c:extLst>
            </c:dLbl>
            <c:dLbl>
              <c:idx val="2"/>
              <c:layout>
                <c:manualLayout>
                  <c:xMode val="edge"/>
                  <c:yMode val="edge"/>
                  <c:x val="0.37796976241900648"/>
                  <c:y val="0.9012959226080896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2F2D-47B7-9952-E9E723415CA3}"/>
                </c:ext>
              </c:extLst>
            </c:dLbl>
            <c:dLbl>
              <c:idx val="3"/>
              <c:layout>
                <c:manualLayout>
                  <c:xMode val="edge"/>
                  <c:yMode val="edge"/>
                  <c:x val="0.5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2F2D-47B7-9952-E9E723415CA3}"/>
                </c:ext>
              </c:extLst>
            </c:dLbl>
            <c:dLbl>
              <c:idx val="4"/>
              <c:layout>
                <c:manualLayout>
                  <c:xMode val="edge"/>
                  <c:yMode val="edge"/>
                  <c:x val="0.63390928725701945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2F2D-47B7-9952-E9E723415CA3}"/>
                </c:ext>
              </c:extLst>
            </c:dLbl>
            <c:dLbl>
              <c:idx val="5"/>
              <c:layout>
                <c:manualLayout>
                  <c:xMode val="edge"/>
                  <c:yMode val="edge"/>
                  <c:x val="0.77321814254859611"/>
                  <c:y val="0.89967779707378426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2F2D-47B7-9952-E9E723415CA3}"/>
                </c:ext>
              </c:extLst>
            </c:dLbl>
            <c:dLbl>
              <c:idx val="6"/>
              <c:layout>
                <c:manualLayout>
                  <c:xMode val="edge"/>
                  <c:yMode val="edge"/>
                  <c:x val="0.89632829373650103"/>
                  <c:y val="0.89805967153947897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2-2F2D-47B7-9952-E9E723415CA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80261723009814612"/>
                  <c:y val="0.4255322306677956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3-2F2D-47B7-9952-E9E723415CA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9007633587786259"/>
                  <c:y val="0.56990923750151201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4-2F2D-47B7-9952-E9E723415CA3}"/>
                </c:ext>
              </c:extLst>
            </c:dLbl>
            <c:dLbl>
              <c:idx val="9"/>
              <c:layout>
                <c:manualLayout>
                  <c:xMode val="edge"/>
                  <c:yMode val="edge"/>
                  <c:x val="0.99781897491821159"/>
                  <c:y val="0.44680884220118539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5-2F2D-47B7-9952-E9E723415CA3}"/>
                </c:ext>
              </c:extLst>
            </c:dLbl>
            <c:dLbl>
              <c:idx val="1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2F2D-47B7-9952-E9E723415CA3}"/>
                </c:ext>
              </c:extLst>
            </c:dLbl>
            <c:dLbl>
              <c:idx val="11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2F2D-47B7-9952-E9E723415CA3}"/>
                </c:ext>
              </c:extLst>
            </c:dLbl>
            <c:dLbl>
              <c:idx val="12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2F2D-47B7-9952-E9E723415CA3}"/>
                </c:ext>
              </c:extLst>
            </c:dLbl>
            <c:dLbl>
              <c:idx val="13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2F2D-47B7-9952-E9E723415CA3}"/>
                </c:ext>
              </c:extLst>
            </c:dLbl>
            <c:dLbl>
              <c:idx val="14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2F2D-47B7-9952-E9E723415CA3}"/>
                </c:ext>
              </c:extLst>
            </c:dLbl>
            <c:dLbl>
              <c:idx val="15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2F2D-47B7-9952-E9E723415CA3}"/>
                </c:ext>
              </c:extLst>
            </c:dLbl>
            <c:dLbl>
              <c:idx val="16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2F2D-47B7-9952-E9E723415CA3}"/>
                </c:ext>
              </c:extLst>
            </c:dLbl>
            <c:dLbl>
              <c:idx val="17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2F2D-47B7-9952-E9E723415CA3}"/>
                </c:ext>
              </c:extLst>
            </c:dLbl>
            <c:dLbl>
              <c:idx val="18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2F2D-47B7-9952-E9E723415CA3}"/>
                </c:ext>
              </c:extLst>
            </c:dLbl>
            <c:dLbl>
              <c:idx val="19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2F2D-47B7-9952-E9E723415CA3}"/>
                </c:ext>
              </c:extLst>
            </c:dLbl>
            <c:dLbl>
              <c:idx val="2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200" b="1" i="0" u="none" strike="noStrike" baseline="0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2F2D-47B7-9952-E9E723415CA3}"/>
                </c:ext>
              </c:extLst>
            </c:dLbl>
            <c:spPr>
              <a:noFill/>
              <a:ln w="25400">
                <a:noFill/>
              </a:ln>
            </c:spPr>
            <c:txPr>
              <a:bodyPr rot="-1800000" vert="horz" wrap="square" lIns="38100" tIns="19050" rIns="38100" bIns="19050" anchor="ctr">
                <a:spAutoFit/>
              </a:bodyPr>
              <a:lstStyle/>
              <a:p>
                <a:pPr algn="ctr"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 внебюджет .xls]Диаграмма 1'!$E$30:$N$30</c:f>
              <c:numCache>
                <c:formatCode>0.0</c:formatCode>
                <c:ptCount val="6"/>
                <c:pt idx="0">
                  <c:v>128.4</c:v>
                </c:pt>
                <c:pt idx="1">
                  <c:v>92.4</c:v>
                </c:pt>
                <c:pt idx="2">
                  <c:v>135.4</c:v>
                </c:pt>
                <c:pt idx="3">
                  <c:v>117.6</c:v>
                </c:pt>
                <c:pt idx="4">
                  <c:v>106.7</c:v>
                </c:pt>
                <c:pt idx="5">
                  <c:v>102.5</c:v>
                </c:pt>
              </c:numCache>
            </c:numRef>
          </c:cat>
          <c:val>
            <c:numRef>
              <c:f>'[Диаграмма  внебюджет .xls]Диаграмма 1'!$B$28:$AN$28</c:f>
            </c:numRef>
          </c:val>
          <c:smooth val="0"/>
          <c:extLst>
            <c:ext xmlns:c16="http://schemas.microsoft.com/office/drawing/2014/chart" uri="{C3380CC4-5D6E-409C-BE32-E72D297353CC}">
              <c16:uniqueId val="{00000041-2F2D-47B7-9952-E9E723415CA3}"/>
            </c:ext>
          </c:extLst>
        </c:ser>
        <c:ser>
          <c:idx val="2"/>
          <c:order val="3"/>
          <c:tx>
            <c:strRef>
              <c:f>'[Диаграмма  внебюджет .xls]Диаграмма 1'!$A$30</c:f>
              <c:strCache>
                <c:ptCount val="1"/>
                <c:pt idx="0">
                  <c:v>Темп роста %</c:v>
                </c:pt>
              </c:strCache>
            </c:strRef>
          </c:tx>
          <c:spPr>
            <a:ln w="38100">
              <a:pattFill prst="pct50">
                <a:fgClr>
                  <a:srgbClr val="800080"/>
                </a:fgClr>
                <a:bgClr>
                  <a:srgbClr val="FFFFFF"/>
                </a:bgClr>
              </a:pattFill>
              <a:prstDash val="solid"/>
            </a:ln>
          </c:spPr>
          <c:marker>
            <c:symbol val="diamond"/>
            <c:size val="11"/>
            <c:spPr>
              <a:solidFill>
                <a:srgbClr val="FF00FF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4.5251161801694945E-2"/>
                  <c:y val="4.3894762774671525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2-2F2D-47B7-9952-E9E723415CA3}"/>
                </c:ext>
              </c:extLst>
            </c:dLbl>
            <c:dLbl>
              <c:idx val="1"/>
              <c:layout>
                <c:manualLayout>
                  <c:x val="-3.3321419211998618E-2"/>
                  <c:y val="3.7192764706333654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3-2F2D-47B7-9952-E9E723415CA3}"/>
                </c:ext>
              </c:extLst>
            </c:dLbl>
            <c:dLbl>
              <c:idx val="2"/>
              <c:layout>
                <c:manualLayout>
                  <c:x val="-3.9855183971753042E-2"/>
                  <c:y val="3.7869443168130471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4-2F2D-47B7-9952-E9E723415CA3}"/>
                </c:ext>
              </c:extLst>
            </c:dLbl>
            <c:dLbl>
              <c:idx val="3"/>
              <c:layout>
                <c:manualLayout>
                  <c:x val="-3.2532312682500557E-2"/>
                  <c:y val="-0.11083180807003741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5-2F2D-47B7-9952-E9E723415CA3}"/>
                </c:ext>
              </c:extLst>
            </c:dLbl>
            <c:dLbl>
              <c:idx val="4"/>
              <c:layout>
                <c:manualLayout>
                  <c:x val="-4.5347803744811177E-2"/>
                  <c:y val="-4.7059244742273056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6-2F2D-47B7-9952-E9E723415CA3}"/>
                </c:ext>
              </c:extLst>
            </c:dLbl>
            <c:dLbl>
              <c:idx val="5"/>
              <c:layout>
                <c:manualLayout>
                  <c:x val="-4.26784343678802E-2"/>
                  <c:y val="-5.275550606177163E-2"/>
                </c:manualLayout>
              </c:layout>
              <c:spPr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ln w="25400">
                  <a:noFill/>
                </a:ln>
              </c:spPr>
              <c:txPr>
                <a:bodyPr/>
                <a:lstStyle/>
                <a:p>
                  <a:pPr>
                    <a:defRPr sz="1400" b="1" i="0" u="none" strike="noStrike" baseline="0">
                      <a:solidFill>
                        <a:srgbClr val="FF0000"/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47-2F2D-47B7-9952-E9E723415CA3}"/>
                </c:ext>
              </c:extLst>
            </c:dLbl>
            <c:spPr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 i="0" u="none" strike="noStrike" baseline="0">
                    <a:solidFill>
                      <a:srgbClr val="FF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'[Диаграмма  внебюджет .xls]Диаграмма 1'!$E$30:$N$30</c:f>
              <c:numCache>
                <c:formatCode>0.0</c:formatCode>
                <c:ptCount val="6"/>
                <c:pt idx="0">
                  <c:v>128.4</c:v>
                </c:pt>
                <c:pt idx="1">
                  <c:v>92.4</c:v>
                </c:pt>
                <c:pt idx="2">
                  <c:v>135.4</c:v>
                </c:pt>
                <c:pt idx="3">
                  <c:v>117.6</c:v>
                </c:pt>
                <c:pt idx="4">
                  <c:v>106.7</c:v>
                </c:pt>
                <c:pt idx="5">
                  <c:v>102.5</c:v>
                </c:pt>
              </c:numCache>
            </c:numRef>
          </c:cat>
          <c:val>
            <c:numRef>
              <c:f>'[Диаграмма  внебюджет .xls]Диаграмма 1'!$E$32:$N$32</c:f>
              <c:numCache>
                <c:formatCode>General</c:formatCode>
                <c:ptCount val="6"/>
                <c:pt idx="0">
                  <c:v>128.4</c:v>
                </c:pt>
                <c:pt idx="1">
                  <c:v>92.4</c:v>
                </c:pt>
                <c:pt idx="2">
                  <c:v>135.4</c:v>
                </c:pt>
                <c:pt idx="3">
                  <c:v>117.6</c:v>
                </c:pt>
                <c:pt idx="4">
                  <c:v>106.7</c:v>
                </c:pt>
                <c:pt idx="5">
                  <c:v>102.5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48-2F2D-47B7-9952-E9E723415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295712"/>
        <c:axId val="1"/>
      </c:lineChart>
      <c:catAx>
        <c:axId val="4562957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numFmt formatCode="0.0" sourceLinked="1"/>
        <c:majorTickMark val="cross"/>
        <c:min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4562957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4.4395140596353765E-2"/>
          <c:y val="0.94088820826952524"/>
          <c:w val="0.7358494553845637"/>
          <c:h val="4.2693007705074448E-2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4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0.01091</cdr:x>
      <cdr:y>0.00339</cdr:y>
    </cdr:from>
    <cdr:to>
      <cdr:x>0.98909</cdr:x>
      <cdr:y>0.11151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9567" y="23249"/>
          <a:ext cx="8928971" cy="7414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Структура доходов консолидированного бюджета Кричевского района </a:t>
          </a:r>
        </a:p>
        <a:p xmlns:a="http://schemas.openxmlformats.org/drawingml/2006/main">
          <a:pPr algn="ctr"/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за 1 квартал 2022 года</a:t>
          </a:r>
          <a:r>
            <a:rPr lang="en-US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ru-RU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всего – </a:t>
          </a:r>
          <a:r>
            <a: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6 221,4 </a:t>
          </a:r>
          <a:r>
            <a:rPr lang="ru-RU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тыс. </a:t>
          </a:r>
          <a:r>
            <a:rPr lang="ru-RU" sz="1800" i="1">
              <a:latin typeface="Times New Roman" panose="02020603050405020304" pitchFamily="18" charset="0"/>
              <a:cs typeface="Times New Roman" panose="02020603050405020304" pitchFamily="18" charset="0"/>
            </a:rPr>
            <a:t>рублей, </a:t>
          </a:r>
          <a:r>
            <a:rPr lang="ru-RU" sz="1800" b="1" i="1">
              <a:latin typeface="Times New Roman" panose="02020603050405020304" pitchFamily="18" charset="0"/>
              <a:cs typeface="Times New Roman" panose="02020603050405020304" pitchFamily="18" charset="0"/>
            </a:rPr>
            <a:t>115,6 </a:t>
          </a:r>
          <a:r>
            <a:rPr lang="ru-RU" sz="1800" b="1" i="1" dirty="0"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r>
            <a:rPr lang="ru-RU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 к 1 кварталу 2021 года)</a:t>
          </a:r>
        </a:p>
        <a:p xmlns:a="http://schemas.openxmlformats.org/drawingml/2006/main">
          <a:pPr>
            <a:lnSpc>
              <a:spcPts val="800"/>
            </a:lnSpc>
          </a:pPr>
          <a:r>
            <a:rPr lang="ru-RU" sz="1200" i="1" dirty="0"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0.78217</cdr:x>
      <cdr:y>0.63058</cdr:y>
    </cdr:from>
    <cdr:to>
      <cdr:x>0.8868</cdr:x>
      <cdr:y>0.77213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0.80715</cdr:x>
      <cdr:y>0.85845</cdr:y>
    </cdr:from>
    <cdr:to>
      <cdr:x>0.91177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0.82689</cdr:x>
      <cdr:y>0.61806</cdr:y>
    </cdr:from>
    <cdr:to>
      <cdr:x>0.91027</cdr:x>
      <cdr:y>0.7768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836172" y="4073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0.85168</cdr:x>
      <cdr:y>0.86683</cdr:y>
    </cdr:from>
    <cdr:to>
      <cdr:x>0.84994</cdr:x>
      <cdr:y>0.8678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054453" y="615711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0.83913</cdr:x>
      <cdr:y>0.94322</cdr:y>
    </cdr:from>
    <cdr:to>
      <cdr:x>0.83863</cdr:x>
      <cdr:y>0.94445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935390" y="6047978"/>
          <a:ext cx="1656954" cy="411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E7B45C1A-EFC2-4292-B6E0-8DDE3DA1BD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E15C282-F715-4F6F-B264-465625784A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E729FB-E98F-4307-B45E-731A69FB85FE}" type="datetimeFigureOut">
              <a:rPr lang="ru-RU"/>
              <a:pPr>
                <a:defRPr/>
              </a:pPr>
              <a:t>26.05.2022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CE8FB4B-E4A2-4F13-8091-08FA6D0E7D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F31B73C2-C510-4751-A89C-E0E7CF61E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14875"/>
            <a:ext cx="5486400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9DBC1D-C0AF-4011-9E27-E1FA5B61A8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988F71-D306-4356-BD6F-9A97DDA51C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15DF2C-11B6-4DEA-86EE-832AA705CE7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7005046-88B2-446A-82C5-D0DCD234F6ED}" type="slidenum">
              <a:rPr lang="ru-RU" altLang="ru-RU" smtClean="0">
                <a:latin typeface="Tahoma" panose="020B060403050404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altLang="ru-RU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E77E2-2CDB-45AC-BDAE-24EAD2993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B856EA-4293-439E-A87C-01D45120B1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B54B4-F0F2-42F8-B533-C2148021833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4321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99538D-AF6A-4D97-A5DC-A57D0FC88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D71ED3-FD65-4608-A63A-224E7D88AB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9015A-FFD8-4244-8576-C1A605199DB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7189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FE68412-5D9F-4D05-BC71-8FA6BF0A2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3CEDFF0-2865-4A30-B421-1CD1FE6AE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64FA1-5F4B-4548-8CAE-98AA809B5E6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38910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78075C6-3122-401E-B527-81FAA212B7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EA0B93A-5067-4EA3-9C7F-D532D3EB8E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3B5CF2D-A9C9-4D5E-8C2C-BB7001505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56564-D469-4BE7-A9DA-FC89CA36E33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1302270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12014-A0DC-4572-B68A-348ABBD5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3C4D0B-C3C0-4ABB-B51B-6D807DCB6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1225D-C17F-4B7B-AF05-3078A640904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1467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472E8-D88C-4455-9BA9-C74F787D2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13AC43-EB54-4785-82C3-0082739ACA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97AF7-8A1A-4E95-9BD2-5344730A427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538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A750A-9CC9-41FB-83B3-73DAAA0FD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C258AC-6176-48AF-BD9F-E78B5ADE2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701780-2161-4429-BD65-FC38170F6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71F0C-E3E7-4386-99DE-DBFA5456E34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7340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0E135-CF71-4E26-A790-F637B6A8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B7B807-0624-43A1-AF98-DA6CFE3D4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B96145-7C01-40BA-9E85-72F20234DA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8A8F4C0-1D91-4E09-A621-09E17C5E9F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EE8EAE9-C85B-4E67-B98A-D392584C0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788F-7C59-4C25-B136-2E238361FD4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4736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272547-1469-464A-B9AF-C8EA34651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06F00-64E7-445D-9C02-99D9D13DB26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9031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04D0F-BEC3-413F-AC66-2F9EE099273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161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3CA107-B181-4573-A310-39AAA4023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712B4E-6F81-46A4-A61C-A83EE901A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4BDE2E0-D64A-45C5-87F3-A0585E7658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368AE-48F3-4DF0-A175-EF2B31F1323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365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BFDB4-779D-4869-BDAC-FF6AAC280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24C0D7F-81D3-4919-A54B-06C4B4982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73BA4F-9A51-4445-8C0F-40BA4674B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7D1A6-FED4-4949-A8E7-6AF6DE02CF8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1714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7FAFD"/>
            </a:gs>
            <a:gs pos="74001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947A05-FB85-4EDE-8FB3-CE8E1EF24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FBB843-6171-4602-859B-1636B6CC2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E320C0-91A3-4040-BE4C-8C44C4170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085E66-BB3B-4CFB-8D6B-23487DE1E09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5"/>
          <p:cNvSpPr>
            <a:spLocks noChangeArrowheads="1" noChangeShapeType="1" noTextEdit="1"/>
          </p:cNvSpPr>
          <p:nvPr/>
        </p:nvSpPr>
        <p:spPr bwMode="auto">
          <a:xfrm>
            <a:off x="900113" y="593725"/>
            <a:ext cx="7416800" cy="26654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8833"/>
              </a:avLst>
            </a:prstTxWarp>
          </a:bodyPr>
          <a:lstStyle/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Об итогах</a:t>
            </a:r>
          </a:p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исполнения бюджета </a:t>
            </a:r>
          </a:p>
          <a:p>
            <a:pPr algn="ctr"/>
            <a:r>
              <a:rPr lang="ru-RU" sz="3600" kern="10" dirty="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Кричевского района </a:t>
            </a:r>
          </a:p>
          <a:p>
            <a:pPr algn="ctr"/>
            <a:r>
              <a:rPr lang="ru-RU" sz="3600" kern="10">
                <a:solidFill>
                  <a:srgbClr val="2E75B6"/>
                </a:solidFill>
                <a:effectLst>
                  <a:outerShdw blurRad="38100" dist="25400" dir="5400000" algn="ctr" rotWithShape="0">
                    <a:srgbClr val="6E747A">
                      <a:alpha val="42998"/>
                    </a:srgbClr>
                  </a:outerShdw>
                </a:effectLst>
                <a:latin typeface="Impact" panose="020B0806030902050204" pitchFamily="34" charset="0"/>
              </a:rPr>
              <a:t>за  1 квартал 2022 года</a:t>
            </a:r>
          </a:p>
        </p:txBody>
      </p:sp>
      <p:sp>
        <p:nvSpPr>
          <p:cNvPr id="4099" name="Подзаголовок 5">
            <a:extLst>
              <a:ext uri="{FF2B5EF4-FFF2-40B4-BE49-F238E27FC236}">
                <a16:creationId xmlns:a16="http://schemas.microsoft.com/office/drawing/2014/main" id="{82443977-6160-4568-9CA0-E339DE7DE31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304087" cy="1752600"/>
          </a:xfrm>
        </p:spPr>
        <p:txBody>
          <a:bodyPr rtlCol="0">
            <a:normAutofit/>
          </a:bodyPr>
          <a:lstStyle/>
          <a:p>
            <a:pPr algn="l" eaLnBrk="1" hangingPunct="1">
              <a:defRPr/>
            </a:pPr>
            <a:r>
              <a:rPr lang="ru-RU" altLang="ru-RU" i="1" dirty="0">
                <a:solidFill>
                  <a:schemeClr val="accent5">
                    <a:lumMod val="50000"/>
                  </a:schemeClr>
                </a:solidFill>
              </a:rPr>
              <a:t>Докладчик:</a:t>
            </a:r>
          </a:p>
          <a:p>
            <a:pPr algn="l" eaLnBrk="1" hangingPunct="1">
              <a:defRPr/>
            </a:pPr>
            <a:r>
              <a:rPr lang="ru-RU" altLang="ru-RU" sz="3600" b="1" i="1" dirty="0">
                <a:solidFill>
                  <a:schemeClr val="accent5">
                    <a:lumMod val="50000"/>
                  </a:schemeClr>
                </a:solidFill>
              </a:rPr>
              <a:t>Кравцова Ирина Леонидовна</a:t>
            </a:r>
          </a:p>
          <a:p>
            <a:pPr algn="l" eaLnBrk="1" hangingPunct="1">
              <a:defRPr/>
            </a:pPr>
            <a:r>
              <a:rPr lang="ru-RU" altLang="ru-RU" dirty="0">
                <a:solidFill>
                  <a:schemeClr val="accent5">
                    <a:lumMod val="50000"/>
                  </a:schemeClr>
                </a:solidFill>
              </a:rPr>
              <a:t>Начальник финансового отдела Кричевского райисполкома</a:t>
            </a:r>
          </a:p>
        </p:txBody>
      </p:sp>
      <p:sp>
        <p:nvSpPr>
          <p:cNvPr id="4100" name="Номер слайда 2">
            <a:extLst>
              <a:ext uri="{FF2B5EF4-FFF2-40B4-BE49-F238E27FC236}">
                <a16:creationId xmlns:a16="http://schemas.microsoft.com/office/drawing/2014/main" id="{77E88AF4-D7B6-4F8E-B39A-F382C3669D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01100" y="6492875"/>
            <a:ext cx="3429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57B1E8-5939-4FDA-B5CE-CCA331B950CD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2">
            <a:extLst>
              <a:ext uri="{FF2B5EF4-FFF2-40B4-BE49-F238E27FC236}">
                <a16:creationId xmlns:a16="http://schemas.microsoft.com/office/drawing/2014/main" id="{639E768D-50AD-45E2-B57B-1621F1255A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886825" y="6402388"/>
            <a:ext cx="257175" cy="4556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E17B64-E748-43E0-9CE5-6234840EF089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123" name="Диаграмма 4"/>
          <p:cNvGraphicFramePr>
            <a:graphicFrameLocks/>
          </p:cNvGraphicFramePr>
          <p:nvPr/>
        </p:nvGraphicFramePr>
        <p:xfrm>
          <a:off x="-50800" y="-50800"/>
          <a:ext cx="9245600" cy="695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Chart" r:id="rId4" imgW="9254530" imgH="6968332" progId="Excel.Chart.8">
                  <p:embed/>
                </p:oleObj>
              </mc:Choice>
              <mc:Fallback>
                <p:oleObj name="Chart" r:id="rId4" imgW="9254530" imgH="6968332" progId="Excel.Char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-50800"/>
                        <a:ext cx="9245600" cy="695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2">
            <a:extLst>
              <a:ext uri="{FF2B5EF4-FFF2-40B4-BE49-F238E27FC236}">
                <a16:creationId xmlns:a16="http://schemas.microsoft.com/office/drawing/2014/main" id="{746DC9E8-FC02-44FB-9D79-80DDAB2E51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793163" y="6492875"/>
            <a:ext cx="3429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C28161-94CD-499B-81C9-9E90A9AF1BB7}" type="slidenum">
              <a:rPr lang="ru-RU" altLang="en-US" sz="105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alt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5912018"/>
              </p:ext>
            </p:extLst>
          </p:nvPr>
        </p:nvGraphicFramePr>
        <p:xfrm>
          <a:off x="7937" y="0"/>
          <a:ext cx="9128126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8694738" y="6492875"/>
            <a:ext cx="3429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9A25FB-002E-4AD4-B168-DE9DC44B8D76}" type="slidenum">
              <a:rPr lang="ru-RU" altLang="en-US" sz="1100" smtClean="0">
                <a:latin typeface="Arial" panose="020B060402020202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90A82676-0162-471E-818B-B5C36E8E648D}"/>
              </a:ext>
            </a:extLst>
          </p:cNvPr>
          <p:cNvGraphicFramePr>
            <a:graphicFrameLocks/>
          </p:cNvGraphicFramePr>
          <p:nvPr/>
        </p:nvGraphicFramePr>
        <p:xfrm>
          <a:off x="107503" y="116632"/>
          <a:ext cx="8928497" cy="6043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5EEA0BC-7413-430E-87EF-2544BF9F5065}"/>
              </a:ext>
            </a:extLst>
          </p:cNvPr>
          <p:cNvGraphicFramePr>
            <a:graphicFrameLocks/>
          </p:cNvGraphicFramePr>
          <p:nvPr/>
        </p:nvGraphicFramePr>
        <p:xfrm>
          <a:off x="107751" y="332978"/>
          <a:ext cx="8928497" cy="6192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539038D-899D-4E1A-B1CD-247BCC024A97}"/>
              </a:ext>
            </a:extLst>
          </p:cNvPr>
          <p:cNvGraphicFramePr>
            <a:graphicFrameLocks/>
          </p:cNvGraphicFramePr>
          <p:nvPr/>
        </p:nvGraphicFramePr>
        <p:xfrm>
          <a:off x="107503" y="84485"/>
          <a:ext cx="8933656" cy="6408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EBD9DB90-5886-4372-802B-E00D59ABEC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1927014"/>
              </p:ext>
            </p:extLst>
          </p:nvPr>
        </p:nvGraphicFramePr>
        <p:xfrm>
          <a:off x="107503" y="116632"/>
          <a:ext cx="8934252" cy="6624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778B65A-3FAD-409C-A535-D182066F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3E7396-02B4-4E6F-9799-73478E342DE9}" type="slidenum">
              <a:rPr lang="ru-RU" altLang="en-US" smtClean="0"/>
              <a:pPr>
                <a:defRPr/>
              </a:pPr>
              <a:t>5</a:t>
            </a:fld>
            <a:endParaRPr lang="ru-RU" altLang="en-US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EE1499F-69DA-4C1E-B859-A1A52E749A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2607058"/>
              </p:ext>
            </p:extLst>
          </p:nvPr>
        </p:nvGraphicFramePr>
        <p:xfrm>
          <a:off x="140419" y="192656"/>
          <a:ext cx="8863161" cy="6472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BAF32C5-D10E-44E9-AB16-CD8AC088E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AD0113-4F34-4DBA-BB89-EB289EA031D9}" type="slidenum">
              <a:rPr lang="ru-RU" altLang="en-US" smtClean="0"/>
              <a:pPr>
                <a:defRPr/>
              </a:pPr>
              <a:t>6</a:t>
            </a:fld>
            <a:endParaRPr lang="ru-RU" altLang="en-US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7946272"/>
              </p:ext>
            </p:extLst>
          </p:nvPr>
        </p:nvGraphicFramePr>
        <p:xfrm>
          <a:off x="282972" y="575667"/>
          <a:ext cx="8578056" cy="570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Текстура 1">
    <a:dk1>
      <a:srgbClr val="660000"/>
    </a:dk1>
    <a:lt1>
      <a:srgbClr val="FFFFFF"/>
    </a:lt1>
    <a:dk2>
      <a:srgbClr val="800000"/>
    </a:dk2>
    <a:lt2>
      <a:srgbClr val="FFFFCC"/>
    </a:lt2>
    <a:accent1>
      <a:srgbClr val="BE7960"/>
    </a:accent1>
    <a:accent2>
      <a:srgbClr val="CC6600"/>
    </a:accent2>
    <a:accent3>
      <a:srgbClr val="C0AAAA"/>
    </a:accent3>
    <a:accent4>
      <a:srgbClr val="DADADA"/>
    </a:accent4>
    <a:accent5>
      <a:srgbClr val="DBBEB6"/>
    </a:accent5>
    <a:accent6>
      <a:srgbClr val="B95C00"/>
    </a:accent6>
    <a:hlink>
      <a:srgbClr val="FFCC66"/>
    </a:hlink>
    <a:folHlink>
      <a:srgbClr val="CC3300"/>
    </a:folHlink>
  </a:clrScheme>
  <a:fontScheme name="Текстура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11123</TotalTime>
  <Words>288</Words>
  <Application>Microsoft Office PowerPoint</Application>
  <PresentationFormat>Экран (4:3)</PresentationFormat>
  <Paragraphs>91</Paragraphs>
  <Slides>6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Arial Cyr</vt:lpstr>
      <vt:lpstr>Calibri</vt:lpstr>
      <vt:lpstr>Calibri Light</vt:lpstr>
      <vt:lpstr>Impact</vt:lpstr>
      <vt:lpstr>Tahoma</vt:lpstr>
      <vt:lpstr>Times New Roman</vt:lpstr>
      <vt:lpstr>Тема Office</vt:lpstr>
      <vt:lpstr>Chart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СОЦИАЛЬНО-ЭКОНОМИЧЕСКОЕ РАЗВИТИЕ КРИЧЕВСКОГО РАЙОНА</dc:title>
  <dc:creator>Administrator</dc:creator>
  <cp:lastModifiedBy>Admin</cp:lastModifiedBy>
  <cp:revision>1318</cp:revision>
  <cp:lastPrinted>2021-10-12T08:08:47Z</cp:lastPrinted>
  <dcterms:created xsi:type="dcterms:W3CDTF">2006-06-20T07:40:21Z</dcterms:created>
  <dcterms:modified xsi:type="dcterms:W3CDTF">2022-05-26T07:28:18Z</dcterms:modified>
</cp:coreProperties>
</file>