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435" r:id="rId2"/>
    <p:sldId id="440" r:id="rId3"/>
    <p:sldId id="441" r:id="rId4"/>
    <p:sldId id="442" r:id="rId5"/>
    <p:sldId id="390" r:id="rId6"/>
    <p:sldId id="393" r:id="rId7"/>
    <p:sldId id="421" r:id="rId8"/>
    <p:sldId id="422" r:id="rId9"/>
    <p:sldId id="423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289" r:id="rId18"/>
    <p:sldId id="415" r:id="rId19"/>
    <p:sldId id="432" r:id="rId20"/>
    <p:sldId id="433" r:id="rId21"/>
    <p:sldId id="43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зар" initials="Н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907A0"/>
    <a:srgbClr val="A11F88"/>
    <a:srgbClr val="B30D0D"/>
    <a:srgbClr val="413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95" autoAdjust="0"/>
  </p:normalViewPr>
  <p:slideViewPr>
    <p:cSldViewPr snapToGrid="0">
      <p:cViewPr>
        <p:scale>
          <a:sx n="93" d="100"/>
          <a:sy n="93" d="100"/>
        </p:scale>
        <p:origin x="-1230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07F6-2471-4006-B762-CAEFA2F1D32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DAD0-A05F-4E95-9415-D96C6C4C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07F6-2471-4006-B762-CAEFA2F1D32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DAD0-A05F-4E95-9415-D96C6C4C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07F6-2471-4006-B762-CAEFA2F1D32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DAD0-A05F-4E95-9415-D96C6C4C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07F6-2471-4006-B762-CAEFA2F1D32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DAD0-A05F-4E95-9415-D96C6C4C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07F6-2471-4006-B762-CAEFA2F1D32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DAD0-A05F-4E95-9415-D96C6C4C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07F6-2471-4006-B762-CAEFA2F1D32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DAD0-A05F-4E95-9415-D96C6C4C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07F6-2471-4006-B762-CAEFA2F1D32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DAD0-A05F-4E95-9415-D96C6C4C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7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07F6-2471-4006-B762-CAEFA2F1D32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DAD0-A05F-4E95-9415-D96C6C4C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07F6-2471-4006-B762-CAEFA2F1D32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DAD0-A05F-4E95-9415-D96C6C4C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3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07F6-2471-4006-B762-CAEFA2F1D32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DAD0-A05F-4E95-9415-D96C6C4C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07F6-2471-4006-B762-CAEFA2F1D32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DAD0-A05F-4E95-9415-D96C6C4C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B07F6-2471-4006-B762-CAEFA2F1D32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DDAD0-A05F-4E95-9415-D96C6C4C9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F:\Рисунок2_page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6"/>
          <a:stretch/>
        </p:blipFill>
        <p:spPr bwMode="auto">
          <a:xfrm>
            <a:off x="-12545" y="-35466"/>
            <a:ext cx="9873964" cy="80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93288" y="2045166"/>
            <a:ext cx="95271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942" y="3095977"/>
            <a:ext cx="1130754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</a:rPr>
              <a:t>Безопасность </a:t>
            </a:r>
            <a:r>
              <a:rPr lang="ru-RU" sz="6000" b="1" dirty="0">
                <a:latin typeface="Times New Roman" panose="02020603050405020304" pitchFamily="18" charset="0"/>
              </a:rPr>
              <a:t>в цифровом мире: защитите себя </a:t>
            </a:r>
            <a:endParaRPr lang="ru-RU" sz="6000" b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</a:rPr>
              <a:t>и </a:t>
            </a:r>
            <a:r>
              <a:rPr lang="ru-RU" sz="6000" b="1" dirty="0">
                <a:latin typeface="Times New Roman" panose="02020603050405020304" pitchFamily="18" charset="0"/>
              </a:rPr>
              <a:t>своих </a:t>
            </a:r>
            <a:r>
              <a:rPr lang="ru-RU" sz="6000" b="1" dirty="0" smtClean="0">
                <a:latin typeface="Times New Roman" panose="02020603050405020304" pitchFamily="18" charset="0"/>
              </a:rPr>
              <a:t>близких </a:t>
            </a:r>
            <a:endParaRPr lang="ru-RU" sz="6000" b="1" dirty="0"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65" y="145249"/>
            <a:ext cx="1715818" cy="26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6"/>
          <a:stretch/>
        </p:blipFill>
        <p:spPr bwMode="auto">
          <a:xfrm>
            <a:off x="-12545" y="-35466"/>
            <a:ext cx="9873964" cy="80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3339" y="1978212"/>
            <a:ext cx="95621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никогда и не под каким предлогом не входите на своем мобильном устройстве в чужую учетную запись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Apple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даже если вас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этом просит друг и тем более – незнакомый человек из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интернета;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3086" y="6119336"/>
            <a:ext cx="1123324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никому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сообщайте ваши логин и пароль от аккаунта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Apple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6" name="Picture 3" descr="C:\Users\аааа\Desktop\kisspng-social-media-marketing-vector-graphics-digital-med-5bf29779140ec0.36525228154262514508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99" y="4522475"/>
            <a:ext cx="3183995" cy="17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43339" y="3621806"/>
            <a:ext cx="944245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переходите по неизвестным ссылкам, пересланным вам незнакомым человеком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вводите на посторонних сайтах свои логин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пароль от аккаунта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Apple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iCloud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65" y="145249"/>
            <a:ext cx="1715818" cy="2650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086" y="1338351"/>
            <a:ext cx="815818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Запомните </a:t>
            </a:r>
            <a:r>
              <a:rPr lang="ru-RU" sz="35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 расскажите об этом детям</a:t>
            </a:r>
            <a:r>
              <a:rPr lang="ru-RU" sz="3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!</a:t>
            </a:r>
            <a:endParaRPr lang="ru-RU" sz="35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31371" y="2924945"/>
            <a:ext cx="112332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лоумышленник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знакомится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ребенком в мессенджере, социальных сетях или чатах онлайн-игр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35360" y="3789041"/>
            <a:ext cx="11233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выясняет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возраст и выдает себя за сверстника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35360" y="4326196"/>
            <a:ext cx="112332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редлагает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обмен на бонусы к играм отправить ему личные фото или видео интимного характера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35360" y="5157192"/>
            <a:ext cx="112332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осле их получения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требует деньги и начинает угрожать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размещением «контента» в общем доступе в сети Интернет, направлением родителям,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знакомым или одноклассникам </a:t>
            </a:r>
          </a:p>
        </p:txBody>
      </p:sp>
      <p:pic>
        <p:nvPicPr>
          <p:cNvPr id="38" name="Picture 2" descr="C:\Users\mvd\Downloads\7b062e2d06a5e32c6eac2c6acf51375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378" y="5073571"/>
            <a:ext cx="1711933" cy="12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Сайт знакомств Mamba (Мамба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-2875" r="-5174" b="2875"/>
          <a:stretch/>
        </p:blipFill>
        <p:spPr bwMode="auto">
          <a:xfrm>
            <a:off x="5085336" y="106633"/>
            <a:ext cx="2409825" cy="2409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adoo — крупнейшее в мире приложение для знакомст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r="24702"/>
          <a:stretch/>
        </p:blipFill>
        <p:spPr bwMode="auto">
          <a:xfrm>
            <a:off x="335360" y="105093"/>
            <a:ext cx="2155647" cy="2199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Скачать Мята — знакомства бесплатно 2.4.9 для Androi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5" b="5236"/>
          <a:stretch/>
        </p:blipFill>
        <p:spPr bwMode="auto">
          <a:xfrm>
            <a:off x="2710529" y="88852"/>
            <a:ext cx="2172161" cy="2232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Tinder добавит «тревожную кнопку» - VSRA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r="14272"/>
          <a:stretch/>
        </p:blipFill>
        <p:spPr bwMode="auto">
          <a:xfrm>
            <a:off x="9460132" y="359597"/>
            <a:ext cx="2731868" cy="2050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к пользоваться Tinder. Моя личная распаков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85" y="209725"/>
            <a:ext cx="2203643" cy="2203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0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6"/>
          <a:stretch/>
        </p:blipFill>
        <p:spPr bwMode="auto">
          <a:xfrm>
            <a:off x="-12545" y="-35466"/>
            <a:ext cx="9873964" cy="80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3337" y="1969293"/>
            <a:ext cx="9718081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никогда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отправляйте свои интимные фотографии и видео незнакомцам из интернета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1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оставляйте в сети Интернет о себе личную информацию 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не делитесь с ней с незнакомцами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скройте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данные о себе в настройках конфиденциальности 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социальных сетях и мессенджерах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переходите по неизвестным ссылкам, пересланным вам незнакомым человеком;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вводите на посторонних сайтах свои личные данные и коды из сообщений.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65" y="145249"/>
            <a:ext cx="1715818" cy="2650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086" y="1338351"/>
            <a:ext cx="815818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Запомните </a:t>
            </a:r>
            <a:r>
              <a:rPr lang="ru-RU" sz="35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 расскажите об этом детям</a:t>
            </a:r>
            <a:r>
              <a:rPr lang="ru-RU" sz="3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!</a:t>
            </a:r>
            <a:endParaRPr lang="ru-RU" sz="35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9" name="Picture 2" descr="C:\Users\аааа\Desktop\dcb24c651586afecca99a6b50dfb2b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419" y="3558547"/>
            <a:ext cx="3773582" cy="172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0" y="4393486"/>
            <a:ext cx="6000108" cy="2494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810644" cy="4393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32" y="1"/>
            <a:ext cx="4447568" cy="4447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8"/>
          <a:stretch/>
        </p:blipFill>
        <p:spPr>
          <a:xfrm>
            <a:off x="8005098" y="4478693"/>
            <a:ext cx="4186902" cy="24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6"/>
          <a:stretch/>
        </p:blipFill>
        <p:spPr bwMode="auto">
          <a:xfrm>
            <a:off x="-12545" y="-35466"/>
            <a:ext cx="9873964" cy="80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3337" y="2277518"/>
            <a:ext cx="9718081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государственные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органы и банки никогда не требуют передать наличные через курьера и не звонят в мессенджеры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термина 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«безопасный счет»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не существует. Никто не имеет права требовать у Вас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PIN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SMS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коды или полные данные банковской платежной карты по телефону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любые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угрозы «арестом родителей» – 100 % манипуляция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нельзя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передавать личную конфиденциальную информацию в ответ на сообщения с неизвестных номеров.</a:t>
            </a:r>
          </a:p>
          <a:p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65" y="145249"/>
            <a:ext cx="1715818" cy="2650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086" y="1338351"/>
            <a:ext cx="815818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Запомните </a:t>
            </a:r>
            <a:r>
              <a:rPr lang="ru-RU" sz="35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 расскажите об этом детям</a:t>
            </a:r>
            <a:r>
              <a:rPr lang="ru-RU" sz="3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!</a:t>
            </a:r>
            <a:endParaRPr lang="ru-RU" sz="35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7" name="Picture 3" descr="C:\Users\аааа\Desktop\1a9e95e1b60edd9204d3b421389b72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19" y="4192371"/>
            <a:ext cx="2016224" cy="155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4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5" y="102740"/>
            <a:ext cx="3625543" cy="2417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7"/>
          <a:stretch/>
        </p:blipFill>
        <p:spPr>
          <a:xfrm>
            <a:off x="4375478" y="4460976"/>
            <a:ext cx="2857527" cy="2397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30" y="1484615"/>
            <a:ext cx="4777482" cy="3194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61" y="3559996"/>
            <a:ext cx="4397339" cy="3298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5" y="2563702"/>
            <a:ext cx="3625543" cy="226498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805306" y="105452"/>
            <a:ext cx="81581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Мошенничества, связанные с сообщением о похищении детей!</a:t>
            </a:r>
            <a:endParaRPr lang="ru-RU" sz="35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6"/>
          <a:stretch/>
        </p:blipFill>
        <p:spPr bwMode="auto">
          <a:xfrm>
            <a:off x="-12545" y="-35466"/>
            <a:ext cx="9873964" cy="80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3337" y="2707955"/>
            <a:ext cx="9718081" cy="4739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•	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необходимо немедленно сообщать родителям о том, что кто-то, под видом правоохранительных органов, предлагает поучаствовать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в 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каких либо оперативных мероприятиях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;</a:t>
            </a:r>
          </a:p>
          <a:p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•	правоохранительные органы никогда не осуществляют процессуальные действия в отношении несовершеннолетних, </a:t>
            </a:r>
            <a:b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без уведомления родителей.</a:t>
            </a:r>
          </a:p>
          <a:p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65" y="145249"/>
            <a:ext cx="1715818" cy="2650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5553" y="1831510"/>
            <a:ext cx="815818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Запомните </a:t>
            </a:r>
            <a:r>
              <a:rPr lang="ru-RU" sz="35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 расскажите об этом детям</a:t>
            </a:r>
            <a:r>
              <a:rPr lang="ru-RU" sz="3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!</a:t>
            </a:r>
            <a:endParaRPr lang="ru-RU" sz="35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8" name="Picture 2" descr="C:\Users\mvd\Downloads\1c4d0b1e3ffc34e3303fee10ddb595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180" y="3596016"/>
            <a:ext cx="2421713" cy="23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уфар в Минске — крупнейшая площадка объявлений в Минс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t="31677" r="17746" b="34628"/>
          <a:stretch/>
        </p:blipFill>
        <p:spPr bwMode="auto">
          <a:xfrm>
            <a:off x="-265004" y="1559335"/>
            <a:ext cx="12457004" cy="3360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1279CED-E49A-4E67-908A-07F7F65F2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2"/>
          <a:stretch/>
        </p:blipFill>
        <p:spPr bwMode="auto">
          <a:xfrm>
            <a:off x="404699" y="65860"/>
            <a:ext cx="3356268" cy="647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="" xmlns:a16="http://schemas.microsoft.com/office/drawing/2014/main" id="{F2DCD1A1-3831-4117-AF47-CA2C4492D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" b="8645"/>
          <a:stretch/>
        </p:blipFill>
        <p:spPr bwMode="auto">
          <a:xfrm>
            <a:off x="4454447" y="65861"/>
            <a:ext cx="3459018" cy="645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AF4F9A51-A898-4767-B774-642621A7C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1" t="6427" r="1491" b="8652"/>
          <a:stretch/>
        </p:blipFill>
        <p:spPr bwMode="auto">
          <a:xfrm>
            <a:off x="8510852" y="82501"/>
            <a:ext cx="3503565" cy="643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0EC79AA6-0774-4ADB-89F9-674413E35239}"/>
              </a:ext>
            </a:extLst>
          </p:cNvPr>
          <p:cNvCxnSpPr/>
          <p:nvPr/>
        </p:nvCxnSpPr>
        <p:spPr>
          <a:xfrm>
            <a:off x="4085300" y="14000"/>
            <a:ext cx="0" cy="6830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4551E8E7-F7EF-467C-A6FD-320E898877A4}"/>
              </a:ext>
            </a:extLst>
          </p:cNvPr>
          <p:cNvCxnSpPr/>
          <p:nvPr/>
        </p:nvCxnSpPr>
        <p:spPr>
          <a:xfrm>
            <a:off x="8324671" y="28000"/>
            <a:ext cx="0" cy="6830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476A0B6-985D-43A6-AE1E-82524FFA5258}"/>
              </a:ext>
            </a:extLst>
          </p:cNvPr>
          <p:cNvSpPr/>
          <p:nvPr/>
        </p:nvSpPr>
        <p:spPr>
          <a:xfrm>
            <a:off x="5092117" y="6165908"/>
            <a:ext cx="2239862" cy="35332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A45709E-B616-4248-99A2-2F1A951DF5E3}"/>
              </a:ext>
            </a:extLst>
          </p:cNvPr>
          <p:cNvSpPr/>
          <p:nvPr/>
        </p:nvSpPr>
        <p:spPr>
          <a:xfrm>
            <a:off x="9160778" y="6165908"/>
            <a:ext cx="2281805" cy="35332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8402526-4464-46FF-9B7D-7DD13144C8F0}"/>
              </a:ext>
            </a:extLst>
          </p:cNvPr>
          <p:cNvSpPr/>
          <p:nvPr/>
        </p:nvSpPr>
        <p:spPr>
          <a:xfrm>
            <a:off x="1174460" y="6165908"/>
            <a:ext cx="1828800" cy="2684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6"/>
          <a:stretch/>
        </p:blipFill>
        <p:spPr bwMode="auto">
          <a:xfrm>
            <a:off x="-12545" y="-35466"/>
            <a:ext cx="9873964" cy="80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3337" y="2277518"/>
            <a:ext cx="971808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•	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все платежи следует осуществлять через официальные банковские приложения или сайты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ctr"/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•	следует внимательно изучать предложения о покупке 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IPhone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или шубы в 10 раз дешевле. </a:t>
            </a:r>
          </a:p>
          <a:p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65" y="145249"/>
            <a:ext cx="1715818" cy="2650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086" y="1338351"/>
            <a:ext cx="815818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Запомните </a:t>
            </a:r>
            <a:r>
              <a:rPr lang="ru-RU" sz="35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 расскажите об этом детям</a:t>
            </a:r>
            <a:r>
              <a:rPr lang="ru-RU" sz="3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!</a:t>
            </a:r>
            <a:endParaRPr lang="ru-RU" sz="35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8" name="Picture 2" descr="C:\Users\аааа\Desktop\cc43d844c0a479e03c7e0dfd56061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854" y="3356323"/>
            <a:ext cx="212255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213387" cy="5184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ЗВОНОК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поступает под видом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6" descr="Флаг Беларус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" y="85725"/>
            <a:ext cx="358775" cy="185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Флаг Беларус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6" y="1936115"/>
            <a:ext cx="358775" cy="167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Флаг Беларус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4" y="3606229"/>
            <a:ext cx="358775" cy="16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Флаг Беларус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4" y="5254753"/>
            <a:ext cx="358775" cy="160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2738061" y="926249"/>
            <a:ext cx="400693" cy="540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11658" y="1424686"/>
            <a:ext cx="3965825" cy="1444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сотрудника правоохранительных органов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13097" y="1466727"/>
            <a:ext cx="3448693" cy="1444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работника обслуживающей организации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48053" y="1010920"/>
            <a:ext cx="400693" cy="540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211207" y="1010920"/>
            <a:ext cx="400693" cy="540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870003" y="1448657"/>
            <a:ext cx="3154167" cy="1444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работника </a:t>
            </a:r>
          </a:p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банковского учреждения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9299" y="2771172"/>
            <a:ext cx="11562701" cy="368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получить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персональные данные, данные банковской карты </a:t>
            </a:r>
          </a:p>
          <a:p>
            <a:pPr marL="0" indent="0" algn="ct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либо код из СМС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F:\Рисунок2_page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6"/>
          <a:stretch/>
        </p:blipFill>
        <p:spPr bwMode="auto">
          <a:xfrm>
            <a:off x="6765" y="-26139"/>
            <a:ext cx="9873964" cy="80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18488" y="1116578"/>
            <a:ext cx="6997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ДЕЛАТЬ</a:t>
            </a:r>
            <a:endParaRPr lang="ru-RU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79509" y="3501009"/>
            <a:ext cx="112332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сделайте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скриншоты переписки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9349" y="1916832"/>
            <a:ext cx="112332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сли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 поняли, что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пострадали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действий злоумышленников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79509" y="4202505"/>
            <a:ext cx="1123324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не удаляйте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телефонные номера преступников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79509" y="4892388"/>
            <a:ext cx="1123324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ообщите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милицию: 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9376" y="5416768"/>
            <a:ext cx="112332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телефону 102 или в чат-бот МВД «Мы всегда </a:t>
            </a:r>
            <a:r>
              <a:rPr lang="ru-RU" sz="2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рядом!»</a:t>
            </a:r>
            <a:endParaRPr lang="ru-RU" sz="2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79509" y="5972508"/>
            <a:ext cx="1123324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аблокируйте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банковскую карту или счет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аааа\Desktop\mathematical-symbols-numbers-illustration_1308-1794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0" y="3465145"/>
            <a:ext cx="804271" cy="6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ааа\Desktop\mathematical-symbols-numbers-illustration_1308-179469 — копия —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49" y="4202504"/>
            <a:ext cx="804272" cy="5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ааа\Desktop\mathematical-symbols-numbers-illustration_1308-179469 —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53" y="4867509"/>
            <a:ext cx="780668" cy="57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ааа\Desktop\mathematical-symbols-numbers-illustration_1308-179469 — копия — копия — коп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88" y="5949280"/>
            <a:ext cx="75703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65" y="145249"/>
            <a:ext cx="1715818" cy="26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F:\Рисунок2_page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6"/>
          <a:stretch/>
        </p:blipFill>
        <p:spPr bwMode="auto">
          <a:xfrm>
            <a:off x="-12545" y="-35466"/>
            <a:ext cx="9873964" cy="80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93288" y="2045166"/>
            <a:ext cx="952718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частковый инспектор милиции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отдела внутренних дел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Эн-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ского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райисполкома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750" y="4082296"/>
            <a:ext cx="1017977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Иванов 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Иван Иванович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65" y="145249"/>
            <a:ext cx="1715818" cy="26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744" y="-154112"/>
            <a:ext cx="11213387" cy="1397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ЗВОНОК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поступает от «СЛЕДОВАТЕЛЯ»,</a:t>
            </a:r>
          </a:p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который сообщает, что: 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7795" y="2409628"/>
            <a:ext cx="10911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подозреваетесь в финансировании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Вооруженных сил Украины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84087" y="1602155"/>
            <a:ext cx="513708" cy="38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84087" y="2481166"/>
            <a:ext cx="513708" cy="38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97794" y="1403198"/>
            <a:ext cx="109111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ранее Вы общались с мошенниками, которые оформляют на Ваше имя кредит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84087" y="3154352"/>
            <a:ext cx="513708" cy="38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97795" y="3134557"/>
            <a:ext cx="10911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 причастны к экстремистской деятельности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52991" y="4167170"/>
            <a:ext cx="11636042" cy="1089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запугать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возбуждением уголовного дела и проведением обыска по месту жительства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6" descr="Флаг Беларус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7" y="70879"/>
            <a:ext cx="358775" cy="185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Флаг Беларус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7" y="1936115"/>
            <a:ext cx="358775" cy="185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Флаг Беларус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9" y="3786505"/>
            <a:ext cx="358775" cy="185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Флаг Беларус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4" y="5636895"/>
            <a:ext cx="358775" cy="12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60435" y="5660864"/>
            <a:ext cx="110695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Незамедлительно </a:t>
            </a:r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завершите разговор!!!</a:t>
            </a:r>
            <a:endParaRPr lang="ru-RU" sz="4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6"/>
          <a:stretch/>
        </p:blipFill>
        <p:spPr bwMode="auto">
          <a:xfrm>
            <a:off x="-12545" y="0"/>
            <a:ext cx="9873964" cy="80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77163" y="3137089"/>
            <a:ext cx="956219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- сотрудники правоохранительных органов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НИКОГДА</a:t>
            </a:r>
            <a:b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не звонят гражданам посредством мессенджеров;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1278" y="4320450"/>
            <a:ext cx="11970721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личные сбережения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ДЕКЛАРИРОВАНИЮ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не подлежат,</a:t>
            </a:r>
            <a:b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даже если проводится обыск;</a:t>
            </a:r>
          </a:p>
          <a:p>
            <a:pPr marL="342900" indent="-342900">
              <a:buFontTx/>
              <a:buChar char="-"/>
            </a:pPr>
            <a:endParaRPr lang="ru-RU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marL="342900" indent="-342900">
              <a:buFontTx/>
              <a:buChar char="-"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«безопасных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счетов» 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не существует.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Не 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диктуйте коды и PIN. Если угрожают — кладите трубку и звоните 102</a:t>
            </a: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65" y="145249"/>
            <a:ext cx="1715818" cy="2650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9222" y="1624634"/>
            <a:ext cx="81581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Запомните </a:t>
            </a:r>
            <a:r>
              <a:rPr lang="ru-RU" sz="35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 расскажите об этом </a:t>
            </a:r>
            <a:r>
              <a:rPr lang="ru-RU" sz="3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своим родителям!</a:t>
            </a:r>
            <a:endParaRPr lang="ru-RU" sz="35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982" y="651249"/>
            <a:ext cx="8747597" cy="222257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ahnschrift SemiLight" panose="020B0502040204020203" pitchFamily="34" charset="0"/>
              </a:rPr>
              <a:t>Блокировка 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ahnschrift SemiLight" panose="020B0502040204020203" pitchFamily="34" charset="0"/>
              </a:rPr>
              <a:t>iPhone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ahnschrift SemiLight" panose="020B0502040204020203" pitchFamily="34" charset="0"/>
            </a:endParaRPr>
          </a:p>
        </p:txBody>
      </p:sp>
      <p:pic>
        <p:nvPicPr>
          <p:cNvPr id="4098" name="Picture 2" descr="F:\IMG_20241024_120335_6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r="19005"/>
          <a:stretch/>
        </p:blipFill>
        <p:spPr bwMode="auto">
          <a:xfrm>
            <a:off x="3200401" y="1944411"/>
            <a:ext cx="5342966" cy="4913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лукруглая стрелка вверх | Бесплатно знач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2978">
            <a:off x="631439" y="1487195"/>
            <a:ext cx="1747186" cy="174718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Полукруглая стрелка вверх | Бесплатно знач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1715" flipV="1">
            <a:off x="9568986" y="1925765"/>
            <a:ext cx="1747186" cy="151964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7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4185244" y="0"/>
            <a:ext cx="0" cy="6830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463577" y="28000"/>
            <a:ext cx="0" cy="6830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5" name="Picture 3" descr="IMG_20241010_092354_1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" b="2355"/>
          <a:stretch/>
        </p:blipFill>
        <p:spPr bwMode="auto">
          <a:xfrm>
            <a:off x="4924283" y="753442"/>
            <a:ext cx="2815459" cy="5865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G_20241010_091627_75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4860" r="19681"/>
          <a:stretch/>
        </p:blipFill>
        <p:spPr bwMode="auto">
          <a:xfrm>
            <a:off x="8900080" y="762163"/>
            <a:ext cx="2955471" cy="581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26B061D-66F6-41D0-B3F3-8A3045A7C129}"/>
              </a:ext>
            </a:extLst>
          </p:cNvPr>
          <p:cNvSpPr/>
          <p:nvPr/>
        </p:nvSpPr>
        <p:spPr>
          <a:xfrm>
            <a:off x="2263088" y="1946723"/>
            <a:ext cx="1039444" cy="1634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413789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26B061D-66F6-41D0-B3F3-8A3045A7C129}"/>
              </a:ext>
            </a:extLst>
          </p:cNvPr>
          <p:cNvSpPr/>
          <p:nvPr/>
        </p:nvSpPr>
        <p:spPr>
          <a:xfrm>
            <a:off x="5620871" y="3030070"/>
            <a:ext cx="1701092" cy="2330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413789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02069" y="1168612"/>
            <a:ext cx="3294449" cy="23724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"/>
          <a:stretch/>
        </p:blipFill>
        <p:spPr>
          <a:xfrm>
            <a:off x="454478" y="142285"/>
            <a:ext cx="3086100" cy="65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81978" y="1099574"/>
            <a:ext cx="106638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Будьте бдительны</a:t>
            </a:r>
            <a:endParaRPr lang="ru-RU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55573" y="2392432"/>
            <a:ext cx="112332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Способы, с помощью которых злоумышленники </a:t>
            </a:r>
            <a:b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могут заполучить доступ </a:t>
            </a:r>
            <a:endParaRPr lang="ru-RU" sz="2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" name="Picture 2" descr="C:\Users\аааа\Desktop\kisspng-exclamation-mark-interjection-language-exclamation-mark-5abe5063150f77.87473843152242185908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83" y="105810"/>
            <a:ext cx="3048828" cy="228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324963" y="3465899"/>
            <a:ext cx="861360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- в чате онлайн-игры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Minecraft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»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предлагают установить ее бесплатную версию, бонусы к ней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52117" y="2636912"/>
            <a:ext cx="112332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ID</a:t>
            </a:r>
            <a:endParaRPr lang="ru-RU" sz="40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аааа\Desktop\b9b90d799c4cb4d6c8cdd9afa84c594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3" y="904431"/>
            <a:ext cx="2565501" cy="180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ааа\Desktop\free-png.ru-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670">
            <a:off x="69416" y="3794172"/>
            <a:ext cx="2719588" cy="5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62189" y="4644265"/>
            <a:ext cx="85530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- предлагают установить улучшенную версию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</a:t>
            </a:r>
            <a:r>
              <a:rPr lang="ru-RU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ТикТок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40484" y="5721753"/>
            <a:ext cx="878256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- предлагают в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</a:t>
            </a:r>
            <a:r>
              <a:rPr lang="ru-RU" sz="2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ТикТок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»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установить приложение, </a:t>
            </a:r>
            <a:b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которое позволяет отслеживать переписку в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</a:t>
            </a:r>
            <a:r>
              <a:rPr lang="ru-RU" sz="2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Телеграме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»  </a:t>
            </a:r>
          </a:p>
        </p:txBody>
      </p:sp>
      <p:pic>
        <p:nvPicPr>
          <p:cNvPr id="5124" name="Picture 4" descr="C:\Users\аааа\Desktop\81701afc42286bfb457c96805df42d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386">
            <a:off x="375623" y="4793245"/>
            <a:ext cx="2400267" cy="5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ааа\Desktop\Telegram_Messeng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54" y="5737142"/>
            <a:ext cx="1058203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868" y="340311"/>
            <a:ext cx="1715818" cy="26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843897" y="4087977"/>
            <a:ext cx="112332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предоставляется логин и пароль для входа в якобы </a:t>
            </a:r>
          </a:p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корпоративный аккаунт 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Apple</a:t>
            </a:r>
            <a:endParaRPr lang="ru-RU" sz="3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6147" name="Picture 3" descr="C:\Users\аааа\Desktop\4e67a8a230b229e8f7e30ea07ec4cf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894"/>
            <a:ext cx="2499301" cy="206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22607" y="5583465"/>
            <a:ext cx="1196939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редоставляются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фишинговые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ссылки  для скачивания приложений куда необходимо вводить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авторизационные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данные своей учетной записи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868" y="340311"/>
            <a:ext cx="1715818" cy="2650544"/>
          </a:xfrm>
          <a:prstGeom prst="rect">
            <a:avLst/>
          </a:prstGeom>
        </p:spPr>
      </p:pic>
      <p:pic>
        <p:nvPicPr>
          <p:cNvPr id="20" name="Picture 2" descr="C:\Users\аааа\Desktop\b9b90d799c4cb4d6c8cdd9afa84c594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3" y="295314"/>
            <a:ext cx="2565501" cy="180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27987" y="2190636"/>
            <a:ext cx="112332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Способы, с помощью которых злоумышленники </a:t>
            </a:r>
            <a:b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могут заполучить доступ </a:t>
            </a:r>
            <a:endParaRPr lang="ru-RU" sz="2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68153" y="2541008"/>
            <a:ext cx="112332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ID</a:t>
            </a:r>
            <a:endParaRPr lang="ru-RU" sz="40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4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3327" y="176901"/>
            <a:ext cx="11233248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разблокировки </a:t>
            </a:r>
            <a:r>
              <a:rPr lang="ru-RU" sz="2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Apple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необходимо  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обратиться в службу поддержки </a:t>
            </a:r>
            <a:r>
              <a:rPr lang="ru-RU" sz="3000" b="1" u="sng" dirty="0"/>
              <a:t>https://al-support.apple.com/#/al/agreement</a:t>
            </a:r>
            <a:r>
              <a:rPr lang="ru-RU" sz="3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предоставить: </a:t>
            </a:r>
            <a:endParaRPr lang="ru-RU" sz="2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F:\IMG_20241024_120335_6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r="19005"/>
          <a:stretch/>
        </p:blipFill>
        <p:spPr bwMode="auto">
          <a:xfrm>
            <a:off x="8522414" y="986319"/>
            <a:ext cx="2988502" cy="2748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3327" y="1512335"/>
            <a:ext cx="8785882" cy="54630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 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IMEI устройства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7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доказательства 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покупки устройства (чек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</a:t>
            </a:r>
          </a:p>
          <a:p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коробка с 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IMEI, гарантийный талон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7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доказательства 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его «легального» использования потерпевшим (учетная запись </a:t>
            </a: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Apple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потерпевшего, привязанные банковские платежные карточки, телефонные номера и почтовые ящики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7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обстоятельства 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противоправного входа (путем введения 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 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заблуждение) в мошеннический </a:t>
            </a: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Apple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ID.</a:t>
            </a:r>
          </a:p>
          <a:p>
            <a:endParaRPr lang="ru-RU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2943</TotalTime>
  <Words>553</Words>
  <Application>Microsoft Office PowerPoint</Application>
  <PresentationFormat>Произвольный</PresentationFormat>
  <Paragraphs>106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ПЕРВЫЙ ЗВОНОК поступает под видом</vt:lpstr>
      <vt:lpstr>Презентация PowerPoint</vt:lpstr>
      <vt:lpstr>Презентация PowerPoint</vt:lpstr>
      <vt:lpstr>Блокировка iPhone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ФИШИНГ</dc:title>
  <dc:creator>Назар</dc:creator>
  <cp:lastModifiedBy>Пользователь Windows</cp:lastModifiedBy>
  <cp:revision>381</cp:revision>
  <dcterms:created xsi:type="dcterms:W3CDTF">2021-11-16T18:25:15Z</dcterms:created>
  <dcterms:modified xsi:type="dcterms:W3CDTF">2026-03-16T07:10:57Z</dcterms:modified>
</cp:coreProperties>
</file>