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9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charts/chart11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8"/>
  </p:notesMasterIdLst>
  <p:sldIdLst>
    <p:sldId id="464" r:id="rId2"/>
    <p:sldId id="346" r:id="rId3"/>
    <p:sldId id="437" r:id="rId4"/>
    <p:sldId id="452" r:id="rId5"/>
    <p:sldId id="460" r:id="rId6"/>
    <p:sldId id="458" r:id="rId7"/>
  </p:sldIdLst>
  <p:sldSz cx="9144000" cy="6858000" type="screen4x3"/>
  <p:notesSz cx="6858000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E8400"/>
    <a:srgbClr val="FF7C80"/>
    <a:srgbClr val="FF7171"/>
    <a:srgbClr val="009BD2"/>
    <a:srgbClr val="CC3399"/>
    <a:srgbClr val="83C937"/>
    <a:srgbClr val="00A4DE"/>
    <a:srgbClr val="00B0EE"/>
    <a:srgbClr val="66CCFF"/>
    <a:srgbClr val="F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13" autoAdjust="0"/>
    <p:restoredTop sz="94012" autoAdjust="0"/>
  </p:normalViewPr>
  <p:slideViewPr>
    <p:cSldViewPr>
      <p:cViewPr varScale="1">
        <p:scale>
          <a:sx n="95" d="100"/>
          <a:sy n="95" d="100"/>
        </p:scale>
        <p:origin x="1315" y="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\\KRIRFO-WS2012\Public\&#1044;&#1054;&#1061;&#1054;&#1044;&#1067;\&#1056;&#1045;&#1064;&#1045;&#1053;&#1048;&#1071;%20&#1086;&#1073;%20&#1080;&#1089;&#1087;&#1086;&#1083;&#1085;&#1077;&#1085;&#1080;&#1080;%20&#1073;&#1102;&#1076;&#1078;&#1077;&#1090;&#1072;\2019\1%20&#1082;&#1074;\&#1041;&#1070;&#1044;&#1046;&#1045;&#1058;\&#1044;&#1080;&#1072;&#1075;&#1088;&#1072;&#1084;&#1084;&#1072;%20&#1088;&#1072;&#1089;&#1093;&#1086;&#1076;&#1099;%20&#1089;&#1090;&#1072;&#1090;&#1100;&#1080;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KRIRFO-WS2012\Public\&#1044;&#1054;&#1061;&#1054;&#1044;&#1067;\&#1056;&#1045;&#1064;&#1045;&#1053;&#1048;&#1071;%20&#1086;&#1073;%20&#1080;&#1089;&#1087;&#1086;&#1083;&#1085;&#1077;&#1085;&#1080;&#1080;%20&#1073;&#1102;&#1076;&#1078;&#1077;&#1090;&#1072;\2019\9%20&#1084;&#1077;&#1089;\&#1041;&#1070;&#1044;&#1046;&#1045;&#1058;\&#1044;&#1080;&#1072;&#1075;&#1088;&#1072;&#1084;&#1084;&#1072;%20&#1088;&#1072;&#1089;&#1093;&#1086;&#1076;&#1099;%20&#1082;&#1086;&#1085;&#1089;&#1086;&#1083;&#1080;&#1076;.xls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KRIRFO-WS2012\Public\&#1044;&#1054;&#1061;&#1054;&#1044;&#1067;\&#1056;&#1045;&#1064;&#1045;&#1053;&#1048;&#1071;%20&#1086;&#1073;%20&#1080;&#1089;&#1087;&#1086;&#1083;&#1085;&#1077;&#1085;&#1080;&#1080;%20&#1073;&#1102;&#1076;&#1078;&#1077;&#1090;&#1072;\2019\&#1075;&#1086;&#1076;\&#1041;&#1070;&#1044;&#1046;&#1045;&#1058;\&#1044;&#1080;&#1072;&#1075;&#1088;&#1072;&#1084;&#1084;&#1072;%20&#1088;&#1072;&#1089;&#1093;&#1086;&#1076;&#1099;%20&#1082;&#1086;&#1085;&#1089;&#1086;&#1083;&#1080;&#1076;&#1079;&#1072;%202019%20&#1075;..xls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612-srfs001\public\&#1044;&#1054;&#1061;&#1054;&#1044;&#1067;\&#1056;&#1045;&#1064;&#1045;&#1053;&#1048;&#1071;%20&#1086;&#1073;%20&#1080;&#1089;&#1087;&#1086;&#1083;&#1085;&#1077;&#1085;&#1080;&#1080;%20&#1073;&#1102;&#1076;&#1078;&#1077;&#1090;&#1072;\2022\1%20&#1082;&#1074;\&#1041;&#1070;&#1044;&#1046;&#1045;&#1058;\&#1044;&#1080;&#1072;&#1075;&#1088;&#1072;&#1084;&#1084;&#1072;%20&#1088;&#1072;&#1089;&#1093;&#1086;&#1076;&#1099;%20%20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612-srfs001\public\&#1044;&#1054;&#1061;&#1054;&#1044;&#1067;\&#1056;&#1045;&#1064;&#1045;&#1053;&#1048;&#1071;%20&#1086;&#1073;%20&#1080;&#1089;&#1087;&#1086;&#1083;&#1085;&#1077;&#1085;&#1080;&#1080;%20&#1073;&#1102;&#1076;&#1078;&#1077;&#1090;&#1072;\2023\2%20&#1082;&#1074;&#1072;&#1088;&#1090;&#1072;&#1083;\&#1041;&#1070;&#1044;&#1046;&#1045;&#1058;\&#1044;&#1080;&#1072;&#1075;&#1088;&#1072;&#1084;&#1084;&#1099;\&#1044;&#1080;&#1072;&#1075;&#1088;&#1072;&#1084;&#1084;&#1072;%20&#1088;&#1072;&#1089;&#1093;&#1086;&#1076;&#1099;.xls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f612-srfs001\public\&#1044;&#1054;&#1061;&#1054;&#1044;&#1067;\&#1056;&#1045;&#1064;&#1045;&#1053;&#1048;&#1071;%20&#1086;&#1073;%20&#1080;&#1089;&#1087;&#1086;&#1083;&#1085;&#1077;&#1085;&#1080;&#1080;%20&#1073;&#1102;&#1076;&#1078;&#1077;&#1090;&#1072;\2022\9%20&#1084;&#1077;&#1089;\&#1041;&#1070;&#1044;&#1046;&#1045;&#1058;\&#1044;&#1080;&#1072;&#1075;&#1088;&#1072;&#1084;&#1084;&#1072;%20&#1087;&#1088;&#1086;&#1075;&#1088;&#1072;&#1084;&#1084;&#109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f612-srfs001\public\&#1044;&#1054;&#1061;&#1054;&#1044;&#1067;\&#1056;&#1045;&#1064;&#1045;&#1053;&#1048;&#1071;%20&#1086;&#1073;%20&#1080;&#1089;&#1087;&#1086;&#1083;&#1085;&#1077;&#1085;&#1080;&#1080;%20&#1073;&#1102;&#1076;&#1078;&#1077;&#1090;&#1072;\2023\2%20&#1082;&#1074;&#1072;&#1088;&#1090;&#1072;&#1083;\&#1041;&#1070;&#1044;&#1046;&#1045;&#1058;\&#1044;&#1080;&#1072;&#1075;&#1088;&#1072;&#1084;&#1084;&#1099;\&#1087;&#1088;&#1086;&#1075;&#1088;&#1072;&#1084;&#1084;&#1099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f612-srfs001\public\&#1044;&#1054;&#1061;&#1054;&#1044;&#1067;\&#1056;&#1045;&#1064;&#1045;&#1053;&#1048;&#1071;%20&#1086;&#1073;%20&#1080;&#1089;&#1087;&#1086;&#1083;&#1085;&#1077;&#1085;&#1080;&#1080;%20&#1073;&#1102;&#1076;&#1078;&#1077;&#1090;&#1072;\2022\1%20&#1082;&#1074;\&#1041;&#1070;&#1044;&#1046;&#1045;&#1058;\&#1044;&#1080;&#1072;&#1075;&#1088;&#1072;&#1084;&#1084;&#1072;%20&#1088;&#1072;&#1089;&#1093;&#1086;&#1076;&#1099;%20&#1089;&#1090;&#1072;&#1090;&#1100;&#1080;%20.xls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612-srfs001\public\&#1044;&#1054;&#1061;&#1054;&#1044;&#1067;\&#1056;&#1045;&#1064;&#1045;&#1053;&#1048;&#1071;%20&#1086;&#1073;%20&#1080;&#1089;&#1087;&#1086;&#1083;&#1085;&#1077;&#1085;&#1080;&#1080;%20&#1073;&#1102;&#1076;&#1078;&#1077;&#1090;&#1072;\2023\2%20&#1082;&#1074;&#1072;&#1088;&#1090;&#1072;&#1083;\&#1041;&#1070;&#1044;&#1046;&#1045;&#1058;\&#1044;&#1080;&#1072;&#1075;&#1088;&#1072;&#1084;&#1084;&#1099;\&#1089;&#1090;&#1072;&#1090;&#1100;&#1080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+mn-lt"/>
                <a:ea typeface="Arial Cyr"/>
                <a:cs typeface="Arial Cyr"/>
              </a:defRPr>
            </a:pPr>
            <a:r>
              <a:rPr lang="ru-RU" sz="1800" baseline="0" dirty="0">
                <a:latin typeface="+mn-lt"/>
              </a:rPr>
              <a:t>Динамика поступления доходов в бюджет Кричевского района </a:t>
            </a:r>
          </a:p>
          <a:p>
            <a:pPr>
              <a:defRPr sz="1800" b="1" i="0" u="none" strike="noStrike" baseline="0">
                <a:solidFill>
                  <a:srgbClr val="000000"/>
                </a:solidFill>
                <a:latin typeface="+mn-lt"/>
                <a:ea typeface="Arial Cyr"/>
                <a:cs typeface="Arial Cyr"/>
              </a:defRPr>
            </a:pPr>
            <a:r>
              <a:rPr lang="ru-RU" sz="1800" baseline="0" dirty="0">
                <a:latin typeface="+mn-lt"/>
              </a:rPr>
              <a:t>за 1 полугодие 2022 г., 1 полугодие 2023 г. (тыс. рублей, </a:t>
            </a:r>
            <a:r>
              <a:rPr lang="ru-RU" sz="1800" i="1" baseline="0" dirty="0">
                <a:latin typeface="+mn-lt"/>
              </a:rPr>
              <a:t>%)</a:t>
            </a:r>
            <a:endParaRPr lang="ru-RU" sz="1800" i="0" baseline="0" dirty="0">
              <a:latin typeface="+mn-lt"/>
            </a:endParaRPr>
          </a:p>
        </c:rich>
      </c:tx>
      <c:layout>
        <c:manualLayout>
          <c:xMode val="edge"/>
          <c:yMode val="edge"/>
          <c:x val="0.11195675648179795"/>
          <c:y val="2.713852435112277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"/>
          <c:y val="0.12027646544181979"/>
          <c:w val="0.92087267002867323"/>
          <c:h val="0.703154126567512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диаграмма!$A$2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rgbClr val="00206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.45740556572059393"/>
                  <c:y val="-8.1450582154718773E-2"/>
                </c:manualLayout>
              </c:layout>
              <c:tx>
                <c:rich>
                  <a:bodyPr/>
                  <a:lstStyle/>
                  <a:p>
                    <a:pPr>
                      <a:defRPr sz="19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b="1" i="1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15 138,7</a:t>
                    </a:r>
                  </a:p>
                  <a:p>
                    <a:pPr>
                      <a:defRPr sz="19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b="1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1900" b="0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(36,6%)</a:t>
                    </a:r>
                    <a:endParaRPr lang="en-US" sz="1900" b="0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rgbClr val="4472C4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75-4AA2-B64F-DDD1DEC93CCB}"/>
                </c:ext>
              </c:extLst>
            </c:dLbl>
            <c:dLbl>
              <c:idx val="1"/>
              <c:layout>
                <c:manualLayout>
                  <c:x val="-0.46977885811483866"/>
                  <c:y val="6.7368470973118877E-2"/>
                </c:manualLayout>
              </c:layout>
              <c:tx>
                <c:rich>
                  <a:bodyPr/>
                  <a:lstStyle/>
                  <a:p>
                    <a:pPr>
                      <a:defRPr sz="19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b="1" i="1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12 399,7</a:t>
                    </a:r>
                  </a:p>
                  <a:p>
                    <a:pPr>
                      <a:defRPr sz="19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b="1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1900" b="0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(38,3%)</a:t>
                    </a:r>
                  </a:p>
                </c:rich>
              </c:tx>
              <c:spPr>
                <a:solidFill>
                  <a:srgbClr val="4472C4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75-4AA2-B64F-DDD1DEC93CCB}"/>
                </c:ext>
              </c:extLst>
            </c:dLbl>
            <c:dLbl>
              <c:idx val="2"/>
              <c:layout>
                <c:manualLayout>
                  <c:x val="-0.62809427115928051"/>
                  <c:y val="3.2640801946937761E-2"/>
                </c:manualLayout>
              </c:layout>
              <c:tx>
                <c:rich>
                  <a:bodyPr/>
                  <a:lstStyle/>
                  <a:p>
                    <a:pPr>
                      <a:defRPr sz="2000" b="0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2000" b="1" i="1" u="sng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17 186,2</a:t>
                    </a:r>
                  </a:p>
                  <a:p>
                    <a:pPr>
                      <a:defRPr sz="2000" b="0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20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(37,2%)</a:t>
                    </a:r>
                  </a:p>
                </c:rich>
              </c:tx>
              <c:spPr>
                <a:solidFill>
                  <a:srgbClr val="4472C4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C75-4AA2-B64F-DDD1DEC93CCB}"/>
                </c:ext>
              </c:extLst>
            </c:dLbl>
            <c:dLbl>
              <c:idx val="3"/>
              <c:layout>
                <c:manualLayout>
                  <c:x val="-0.25323131606466831"/>
                  <c:y val="-0.2164351582201765"/>
                </c:manualLayout>
              </c:layout>
              <c:tx>
                <c:rich>
                  <a:bodyPr/>
                  <a:lstStyle/>
                  <a:p>
                    <a:pPr>
                      <a:defRPr sz="20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2000" b="1" i="1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21593,7</a:t>
                    </a:r>
                  </a:p>
                  <a:p>
                    <a:pPr>
                      <a:defRPr sz="20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2000" b="0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(38,6%)</a:t>
                    </a:r>
                    <a:endParaRPr lang="en-US" sz="2000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rgbClr val="4472C4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75-4AA2-B64F-DDD1DEC93CCB}"/>
                </c:ext>
              </c:extLst>
            </c:dLbl>
            <c:dLbl>
              <c:idx val="4"/>
              <c:layout>
                <c:manualLayout>
                  <c:x val="0.10809292020315642"/>
                  <c:y val="-0.33697902768120575"/>
                </c:manualLayout>
              </c:layout>
              <c:tx>
                <c:rich>
                  <a:bodyPr/>
                  <a:lstStyle/>
                  <a:p>
                    <a:pPr>
                      <a:defRPr sz="20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2000" b="1" i="1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21 593,7</a:t>
                    </a:r>
                  </a:p>
                  <a:p>
                    <a:pPr>
                      <a:defRPr sz="20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2000" b="0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(38,6%)</a:t>
                    </a:r>
                    <a:endParaRPr lang="en-US" sz="2000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rgbClr val="4472C4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C75-4AA2-B64F-DDD1DEC93CCB}"/>
                </c:ext>
              </c:extLst>
            </c:dLbl>
            <c:dLbl>
              <c:idx val="5"/>
              <c:layout>
                <c:manualLayout>
                  <c:x val="-0.16245866993898489"/>
                  <c:y val="0.44111350343912803"/>
                </c:manualLayout>
              </c:layout>
              <c:tx>
                <c:rich>
                  <a:bodyPr/>
                  <a:lstStyle/>
                  <a:p>
                    <a:pPr>
                      <a:defRPr sz="20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2000" b="1" i="1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5 706,3</a:t>
                    </a:r>
                    <a:endParaRPr lang="en-US" sz="2000" b="0" i="1" u="sng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20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2000" b="0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(52,4%)</a:t>
                    </a:r>
                    <a:endParaRPr lang="en-US" sz="2000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rgbClr val="4472C4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75-4AA2-B64F-DDD1DEC93CCB}"/>
                </c:ext>
              </c:extLst>
            </c:dLbl>
            <c:dLbl>
              <c:idx val="6"/>
              <c:layout>
                <c:manualLayout>
                  <c:x val="-2.8694822238129324E-2"/>
                  <c:y val="0.10647750992471673"/>
                </c:manualLayout>
              </c:layout>
              <c:tx>
                <c:rich>
                  <a:bodyPr/>
                  <a:lstStyle/>
                  <a:p>
                    <a:pPr>
                      <a:defRPr sz="20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2000" b="1" i="1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5 384,2</a:t>
                    </a:r>
                  </a:p>
                  <a:p>
                    <a:pPr>
                      <a:defRPr sz="20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2000" b="0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(40,6%)</a:t>
                    </a:r>
                    <a:endParaRPr lang="en-US" sz="2000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rgbClr val="4472C4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C75-4AA2-B64F-DDD1DEC93CCB}"/>
                </c:ext>
              </c:extLst>
            </c:dLbl>
            <c:dLbl>
              <c:idx val="7"/>
              <c:layout>
                <c:manualLayout>
                  <c:x val="1.5528884028652181E-3"/>
                  <c:y val="-7.925848282036841E-3"/>
                </c:manualLayout>
              </c:layout>
              <c:tx>
                <c:rich>
                  <a:bodyPr/>
                  <a:lstStyle/>
                  <a:p>
                    <a:pPr>
                      <a:defRPr sz="20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2000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214</a:t>
                    </a:r>
                    <a:r>
                      <a:rPr lang="ru-RU" sz="2000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en-US" sz="2000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endParaRPr lang="ru-RU" sz="2000" u="sng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20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ru-RU" sz="2000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(44,2 %)</a:t>
                    </a:r>
                    <a:endParaRPr lang="en-US" sz="2000" u="sng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rgbClr val="4472C4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C75-4AA2-B64F-DDD1DEC93CCB}"/>
                </c:ext>
              </c:extLst>
            </c:dLbl>
            <c:dLbl>
              <c:idx val="8"/>
              <c:layout>
                <c:manualLayout>
                  <c:x val="2.4985535863011454E-3"/>
                  <c:y val="-1.7687089667808124E-2"/>
                </c:manualLayout>
              </c:layout>
              <c:spPr>
                <a:solidFill>
                  <a:srgbClr val="4472C4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2000" b="0" i="1" u="none" strike="noStrike" baseline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Arial Cyr"/>
                      <a:cs typeface="Times New Roman" panose="02020603050405020304" pitchFamily="18" charset="0"/>
                    </a:defRPr>
                  </a:pPr>
                  <a:endParaRPr lang="ru-BY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C75-4AA2-B64F-DDD1DEC93CCB}"/>
                </c:ext>
              </c:extLst>
            </c:dLbl>
            <c:dLbl>
              <c:idx val="9"/>
              <c:layout>
                <c:manualLayout>
                  <c:xMode val="edge"/>
                  <c:yMode val="edge"/>
                  <c:x val="0.2101593625498008"/>
                  <c:y val="0.29809147005132336"/>
                </c:manualLayout>
              </c:layout>
              <c:spPr>
                <a:solidFill>
                  <a:srgbClr val="4472C4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2000" b="0" i="1" u="none" strike="noStrike" baseline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Arial Cyr"/>
                      <a:cs typeface="Times New Roman" panose="02020603050405020304" pitchFamily="18" charset="0"/>
                    </a:defRPr>
                  </a:pPr>
                  <a:endParaRPr lang="ru-BY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C75-4AA2-B64F-DDD1DEC93CCB}"/>
                </c:ext>
              </c:extLst>
            </c:dLbl>
            <c:dLbl>
              <c:idx val="10"/>
              <c:layout>
                <c:manualLayout>
                  <c:xMode val="edge"/>
                  <c:yMode val="edge"/>
                  <c:x val="0.22908366533864541"/>
                  <c:y val="0.20998561683418346"/>
                </c:manualLayout>
              </c:layout>
              <c:spPr>
                <a:solidFill>
                  <a:srgbClr val="4472C4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2000" b="0" i="1" u="none" strike="noStrike" baseline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Arial Cyr"/>
                      <a:cs typeface="Times New Roman" panose="02020603050405020304" pitchFamily="18" charset="0"/>
                    </a:defRPr>
                  </a:pPr>
                  <a:endParaRPr lang="ru-BY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C75-4AA2-B64F-DDD1DEC93CCB}"/>
                </c:ext>
              </c:extLst>
            </c:dLbl>
            <c:dLbl>
              <c:idx val="11"/>
              <c:layout>
                <c:manualLayout>
                  <c:xMode val="edge"/>
                  <c:yMode val="edge"/>
                  <c:x val="0.24302788844621515"/>
                  <c:y val="0.34654968932075031"/>
                </c:manualLayout>
              </c:layout>
              <c:spPr>
                <a:solidFill>
                  <a:srgbClr val="4472C4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2000" b="0" i="1" u="none" strike="noStrike" baseline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Arial Cyr"/>
                      <a:cs typeface="Times New Roman" panose="02020603050405020304" pitchFamily="18" charset="0"/>
                    </a:defRPr>
                  </a:pPr>
                  <a:endParaRPr lang="ru-BY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C75-4AA2-B64F-DDD1DEC93CCB}"/>
                </c:ext>
              </c:extLst>
            </c:dLbl>
            <c:spPr>
              <a:solidFill>
                <a:srgbClr val="4472C4">
                  <a:lumMod val="20000"/>
                  <a:lumOff val="80000"/>
                </a:srgbClr>
              </a:solidFill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0" i="1" u="none" strike="noStrike" baseline="0">
                    <a:solidFill>
                      <a:srgbClr val="000000"/>
                    </a:solidFill>
                    <a:latin typeface="Times New Roman" panose="02020603050405020304" pitchFamily="18" charset="0"/>
                    <a:ea typeface="Arial Cyr"/>
                    <a:cs typeface="Times New Roman" panose="02020603050405020304" pitchFamily="18" charset="0"/>
                  </a:defRPr>
                </a:pPr>
                <a:endParaRPr lang="ru-B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диаграмма!$B$1:$C$1</c:f>
              <c:strCache>
                <c:ptCount val="2"/>
                <c:pt idx="0">
                  <c:v>1 полуг. 2022 г.</c:v>
                </c:pt>
                <c:pt idx="1">
                  <c:v>1 полуг. 2023 г.</c:v>
                </c:pt>
              </c:strCache>
            </c:strRef>
          </c:cat>
          <c:val>
            <c:numRef>
              <c:f>диаграмма!$B$2:$C$2</c:f>
              <c:numCache>
                <c:formatCode>0.0</c:formatCode>
                <c:ptCount val="2"/>
                <c:pt idx="0">
                  <c:v>12399.7</c:v>
                </c:pt>
                <c:pt idx="1">
                  <c:v>15138.7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C75-4AA2-B64F-DDD1DEC93CCB}"/>
            </c:ext>
          </c:extLst>
        </c:ser>
        <c:ser>
          <c:idx val="1"/>
          <c:order val="1"/>
          <c:tx>
            <c:strRef>
              <c:f>диаграмма!$A$3</c:f>
              <c:strCache>
                <c:ptCount val="1"/>
                <c:pt idx="0">
                  <c:v>дотация</c:v>
                </c:pt>
              </c:strCache>
            </c:strRef>
          </c:tx>
          <c:spPr>
            <a:solidFill>
              <a:srgbClr val="DE8400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0.59155012533900431"/>
                  <c:y val="-5.7511519393409156E-2"/>
                </c:manualLayout>
              </c:layout>
              <c:tx>
                <c:rich>
                  <a:bodyPr/>
                  <a:lstStyle/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24 130,7</a:t>
                    </a:r>
                  </a:p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1900" b="0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(58,3%)</a:t>
                    </a:r>
                  </a:p>
                </c:rich>
              </c:tx>
              <c:spPr>
                <a:solidFill>
                  <a:srgbClr val="ED7D31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C75-4AA2-B64F-DDD1DEC93CCB}"/>
                </c:ext>
              </c:extLst>
            </c:dLbl>
            <c:dLbl>
              <c:idx val="1"/>
              <c:layout>
                <c:manualLayout>
                  <c:x val="-0.33430464740429128"/>
                  <c:y val="0.17328273549139692"/>
                </c:manualLayout>
              </c:layout>
              <c:tx>
                <c:rich>
                  <a:bodyPr/>
                  <a:lstStyle/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19 560,8</a:t>
                    </a:r>
                  </a:p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b="0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(60,5%)</a:t>
                    </a:r>
                  </a:p>
                </c:rich>
              </c:tx>
              <c:spPr>
                <a:solidFill>
                  <a:srgbClr val="ED7D31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C75-4AA2-B64F-DDD1DEC93CCB}"/>
                </c:ext>
              </c:extLst>
            </c:dLbl>
            <c:dLbl>
              <c:idx val="2"/>
              <c:layout>
                <c:manualLayout>
                  <c:x val="-0.62516251213359519"/>
                  <c:y val="3.5682262528059644E-2"/>
                </c:manualLayout>
              </c:layout>
              <c:tx>
                <c:rich>
                  <a:bodyPr/>
                  <a:lstStyle/>
                  <a:p>
                    <a:pPr>
                      <a:defRPr sz="1900" b="0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b="1" i="0" u="sng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26 098,6</a:t>
                    </a:r>
                  </a:p>
                  <a:p>
                    <a:pPr>
                      <a:defRPr sz="1900" b="0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1900" b="0" i="1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(56,5%)</a:t>
                    </a:r>
                  </a:p>
                </c:rich>
              </c:tx>
              <c:spPr>
                <a:solidFill>
                  <a:srgbClr val="ED7D31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C75-4AA2-B64F-DDD1DEC93CCB}"/>
                </c:ext>
              </c:extLst>
            </c:dLbl>
            <c:dLbl>
              <c:idx val="3"/>
              <c:layout>
                <c:manualLayout>
                  <c:x val="7.124417464938586E-3"/>
                  <c:y val="-5.8658426393222241E-3"/>
                </c:manualLayout>
              </c:layout>
              <c:tx>
                <c:rich>
                  <a:bodyPr/>
                  <a:lstStyle/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b="1" i="1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17 845,1</a:t>
                    </a:r>
                  </a:p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1900" b="0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(59,1%)</a:t>
                    </a:r>
                  </a:p>
                </c:rich>
              </c:tx>
              <c:spPr>
                <a:solidFill>
                  <a:srgbClr val="ED7D31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C75-4AA2-B64F-DDD1DEC93CCB}"/>
                </c:ext>
              </c:extLst>
            </c:dLbl>
            <c:dLbl>
              <c:idx val="4"/>
              <c:layout>
                <c:manualLayout>
                  <c:x val="0.14704760265622535"/>
                  <c:y val="-0.54960772360039656"/>
                </c:manualLayout>
              </c:layout>
              <c:tx>
                <c:rich>
                  <a:bodyPr/>
                  <a:lstStyle/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31 750,6</a:t>
                    </a:r>
                  </a:p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b="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(56,8%)</a:t>
                    </a:r>
                  </a:p>
                </c:rich>
              </c:tx>
              <c:spPr>
                <a:solidFill>
                  <a:srgbClr val="ED7D31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C75-4AA2-B64F-DDD1DEC93CCB}"/>
                </c:ext>
              </c:extLst>
            </c:dLbl>
            <c:dLbl>
              <c:idx val="5"/>
              <c:layout>
                <c:manualLayout>
                  <c:x val="-0.10977018781743191"/>
                  <c:y val="0.64904670112370533"/>
                </c:manualLayout>
              </c:layout>
              <c:tx>
                <c:rich>
                  <a:bodyPr/>
                  <a:lstStyle/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i="1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5 057,5</a:t>
                    </a:r>
                    <a:endParaRPr lang="en-US" sz="1900" i="1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b="0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(46,4%</a:t>
                    </a:r>
                    <a:r>
                      <a:rPr lang="en-US" sz="1900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</a:t>
                    </a:r>
                  </a:p>
                </c:rich>
              </c:tx>
              <c:spPr>
                <a:solidFill>
                  <a:srgbClr val="ED7D31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C75-4AA2-B64F-DDD1DEC93CCB}"/>
                </c:ext>
              </c:extLst>
            </c:dLbl>
            <c:dLbl>
              <c:idx val="6"/>
              <c:layout>
                <c:manualLayout>
                  <c:x val="2.8158843780890896E-2"/>
                  <c:y val="0.15278690557381105"/>
                </c:manualLayout>
              </c:layout>
              <c:tx>
                <c:rich>
                  <a:bodyPr/>
                  <a:lstStyle/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7 618,6</a:t>
                    </a:r>
                  </a:p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b="0" i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(57,4 %)</a:t>
                    </a:r>
                  </a:p>
                </c:rich>
              </c:tx>
              <c:spPr>
                <a:solidFill>
                  <a:srgbClr val="ED7D31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C75-4AA2-B64F-DDD1DEC93CCB}"/>
                </c:ext>
              </c:extLst>
            </c:dLbl>
            <c:dLbl>
              <c:idx val="7"/>
              <c:layout>
                <c:manualLayout>
                  <c:x val="-2.1628400665608212E-3"/>
                  <c:y val="-9.3400532334640251E-3"/>
                </c:manualLayout>
              </c:layout>
              <c:tx>
                <c:rich>
                  <a:bodyPr/>
                  <a:lstStyle/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en-US" sz="1900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270</a:t>
                    </a:r>
                    <a:r>
                      <a:rPr lang="ru-RU" sz="1900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,3</a:t>
                    </a:r>
                  </a:p>
                  <a:p>
                    <a:pPr>
                      <a:defRPr sz="1900" b="1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 Cyr"/>
                        <a:cs typeface="Times New Roman" panose="02020603050405020304" pitchFamily="18" charset="0"/>
                      </a:defRPr>
                    </a:pPr>
                    <a:r>
                      <a:rPr lang="ru-RU" sz="1900" b="0" u="sng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(55,8 %)</a:t>
                    </a:r>
                    <a:endParaRPr lang="en-US" sz="1900" b="0" u="sng" baseline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solidFill>
                  <a:srgbClr val="ED7D31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C75-4AA2-B64F-DDD1DEC93CCB}"/>
                </c:ext>
              </c:extLst>
            </c:dLbl>
            <c:dLbl>
              <c:idx val="8"/>
              <c:layout>
                <c:manualLayout>
                  <c:xMode val="edge"/>
                  <c:yMode val="edge"/>
                  <c:x val="0.19223107569721115"/>
                  <c:y val="0.33039694956427468"/>
                </c:manualLayout>
              </c:layout>
              <c:spPr>
                <a:solidFill>
                  <a:srgbClr val="ED7D31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1900" b="1" i="0" u="none" strike="noStrike" baseline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Arial Cyr"/>
                      <a:cs typeface="Times New Roman" panose="02020603050405020304" pitchFamily="18" charset="0"/>
                    </a:defRPr>
                  </a:pPr>
                  <a:endParaRPr lang="ru-BY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C75-4AA2-B64F-DDD1DEC93CCB}"/>
                </c:ext>
              </c:extLst>
            </c:dLbl>
            <c:dLbl>
              <c:idx val="9"/>
              <c:layout>
                <c:manualLayout>
                  <c:xMode val="edge"/>
                  <c:yMode val="edge"/>
                  <c:x val="0.20816733067729085"/>
                  <c:y val="0.20411189328637414"/>
                </c:manualLayout>
              </c:layout>
              <c:spPr>
                <a:solidFill>
                  <a:srgbClr val="ED7D31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1900" b="1" i="0" u="none" strike="noStrike" baseline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Arial Cyr"/>
                      <a:cs typeface="Times New Roman" panose="02020603050405020304" pitchFamily="18" charset="0"/>
                    </a:defRPr>
                  </a:pPr>
                  <a:endParaRPr lang="ru-BY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C75-4AA2-B64F-DDD1DEC93CCB}"/>
                </c:ext>
              </c:extLst>
            </c:dLbl>
            <c:dLbl>
              <c:idx val="10"/>
              <c:layout>
                <c:manualLayout>
                  <c:x val="5.2700561751048087E-3"/>
                  <c:y val="-2.4489257156808886E-2"/>
                </c:manualLayout>
              </c:layout>
              <c:spPr>
                <a:solidFill>
                  <a:srgbClr val="ED7D31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1900" b="1" i="0" u="none" strike="noStrike" baseline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Arial Cyr"/>
                      <a:cs typeface="Times New Roman" panose="02020603050405020304" pitchFamily="18" charset="0"/>
                    </a:defRPr>
                  </a:pPr>
                  <a:endParaRPr lang="ru-BY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C75-4AA2-B64F-DDD1DEC93CCB}"/>
                </c:ext>
              </c:extLst>
            </c:dLbl>
            <c:dLbl>
              <c:idx val="11"/>
              <c:layout>
                <c:manualLayout>
                  <c:xMode val="edge"/>
                  <c:yMode val="edge"/>
                  <c:x val="0.25199203187250996"/>
                  <c:y val="0.27900186852094305"/>
                </c:manualLayout>
              </c:layout>
              <c:spPr>
                <a:solidFill>
                  <a:srgbClr val="ED7D31">
                    <a:lumMod val="20000"/>
                    <a:lumOff val="80000"/>
                  </a:srgbClr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1900" b="1" i="0" u="none" strike="noStrike" baseline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Arial Cyr"/>
                      <a:cs typeface="Times New Roman" panose="02020603050405020304" pitchFamily="18" charset="0"/>
                    </a:defRPr>
                  </a:pPr>
                  <a:endParaRPr lang="ru-BY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2C75-4AA2-B64F-DDD1DEC93CCB}"/>
                </c:ext>
              </c:extLst>
            </c:dLbl>
            <c:spPr>
              <a:solidFill>
                <a:srgbClr val="ED7D31">
                  <a:lumMod val="20000"/>
                  <a:lumOff val="80000"/>
                </a:srgbClr>
              </a:solidFill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900" b="1" i="0" u="none" strike="noStrike" baseline="0">
                    <a:solidFill>
                      <a:srgbClr val="000000"/>
                    </a:solidFill>
                    <a:latin typeface="Times New Roman" panose="02020603050405020304" pitchFamily="18" charset="0"/>
                    <a:ea typeface="Arial Cyr"/>
                    <a:cs typeface="Times New Roman" panose="02020603050405020304" pitchFamily="18" charset="0"/>
                  </a:defRPr>
                </a:pPr>
                <a:endParaRPr lang="ru-B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диаграмма!$B$1:$C$1</c:f>
              <c:strCache>
                <c:ptCount val="2"/>
                <c:pt idx="0">
                  <c:v>1 полуг. 2022 г.</c:v>
                </c:pt>
                <c:pt idx="1">
                  <c:v>1 полуг. 2023 г.</c:v>
                </c:pt>
              </c:strCache>
            </c:strRef>
          </c:cat>
          <c:val>
            <c:numRef>
              <c:f>диаграмма!$B$3:$C$3</c:f>
              <c:numCache>
                <c:formatCode>0.0</c:formatCode>
                <c:ptCount val="2"/>
                <c:pt idx="0">
                  <c:v>19560.8</c:v>
                </c:pt>
                <c:pt idx="1">
                  <c:v>24130.7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2C75-4AA2-B64F-DDD1DEC93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03818144"/>
        <c:axId val="1"/>
      </c:barChart>
      <c:lineChart>
        <c:grouping val="standard"/>
        <c:varyColors val="0"/>
        <c:ser>
          <c:idx val="2"/>
          <c:order val="2"/>
          <c:tx>
            <c:strRef>
              <c:f>диаграмма!$A$4</c:f>
              <c:strCache>
                <c:ptCount val="1"/>
                <c:pt idx="0">
                  <c:v>темп роста собств. доходов</c:v>
                </c:pt>
              </c:strCache>
            </c:strRef>
          </c:tx>
          <c:spPr>
            <a:ln>
              <a:solidFill>
                <a:srgbClr val="009900"/>
              </a:solidFill>
            </a:ln>
          </c:spPr>
          <c:marker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dLbls>
            <c:dLbl>
              <c:idx val="0"/>
              <c:layout>
                <c:manualLayout>
                  <c:x val="0.49288392153573074"/>
                  <c:y val="4.8960338291046956E-3"/>
                </c:manualLayout>
              </c:layout>
              <c:tx>
                <c:rich>
                  <a:bodyPr/>
                  <a:lstStyle/>
                  <a:p>
                    <a:r>
                      <a:rPr lang="en-US" sz="175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122,1 %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C75-4AA2-B64F-DDD1DEC93CCB}"/>
                </c:ext>
              </c:extLst>
            </c:dLbl>
            <c:dLbl>
              <c:idx val="1"/>
              <c:layout>
                <c:manualLayout>
                  <c:x val="-0.58792783257671832"/>
                  <c:y val="-3.6546515018956102E-2"/>
                </c:manualLayout>
              </c:layout>
              <c:tx>
                <c:rich>
                  <a:bodyPr/>
                  <a:lstStyle/>
                  <a:p>
                    <a:r>
                      <a:rPr lang="en-US" sz="175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110,4 %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C75-4AA2-B64F-DDD1DEC93CCB}"/>
                </c:ext>
              </c:extLst>
            </c:dLbl>
            <c:dLbl>
              <c:idx val="2"/>
              <c:layout>
                <c:manualLayout>
                  <c:x val="-0.19491364881399456"/>
                  <c:y val="-6.3346165743284499E-2"/>
                </c:manualLayout>
              </c:layout>
              <c:tx>
                <c:rich>
                  <a:bodyPr/>
                  <a:lstStyle/>
                  <a:p>
                    <a:r>
                      <a:rPr lang="en-US" sz="21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109,9%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C75-4AA2-B64F-DDD1DEC93CCB}"/>
                </c:ext>
              </c:extLst>
            </c:dLbl>
            <c:dLbl>
              <c:idx val="3"/>
              <c:layout>
                <c:manualLayout>
                  <c:x val="-0.25579018899824019"/>
                  <c:y val="4.0608323599693907E-2"/>
                </c:manualLayout>
              </c:layout>
              <c:tx>
                <c:rich>
                  <a:bodyPr/>
                  <a:lstStyle/>
                  <a:p>
                    <a:pPr>
                      <a:defRPr sz="1750" b="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750" b="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100,8%</a:t>
                    </a:r>
                  </a:p>
                </c:rich>
              </c:tx>
              <c:spPr>
                <a:solidFill>
                  <a:srgbClr val="4472C4">
                    <a:lumMod val="20000"/>
                    <a:lumOff val="80000"/>
                  </a:srgbClr>
                </a:solidFill>
              </c:spPr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C75-4AA2-B64F-DDD1DEC93CCB}"/>
                </c:ext>
              </c:extLst>
            </c:dLbl>
            <c:dLbl>
              <c:idx val="4"/>
              <c:layout>
                <c:manualLayout>
                  <c:x val="-0.16426396154032658"/>
                  <c:y val="8.8605752247683855E-2"/>
                </c:manualLayout>
              </c:layout>
              <c:tx>
                <c:rich>
                  <a:bodyPr/>
                  <a:lstStyle/>
                  <a:p>
                    <a:r>
                      <a:rPr lang="en-US" sz="21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86,6%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2C75-4AA2-B64F-DDD1DEC93CCB}"/>
                </c:ext>
              </c:extLst>
            </c:dLbl>
            <c:dLbl>
              <c:idx val="5"/>
              <c:layout>
                <c:manualLayout>
                  <c:x val="-0.15657047414527731"/>
                  <c:y val="4.3292525978991261E-2"/>
                </c:manualLayout>
              </c:layout>
              <c:tx>
                <c:rich>
                  <a:bodyPr/>
                  <a:lstStyle/>
                  <a:p>
                    <a:r>
                      <a:rPr lang="en-US" sz="21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94,3%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2C75-4AA2-B64F-DDD1DEC93CCB}"/>
                </c:ext>
              </c:extLst>
            </c:dLbl>
            <c:dLbl>
              <c:idx val="6"/>
              <c:layout>
                <c:manualLayout>
                  <c:x val="1.5915056072536387E-3"/>
                  <c:y val="5.0299009688928465E-3"/>
                </c:manualLayout>
              </c:layout>
              <c:tx>
                <c:rich>
                  <a:bodyPr/>
                  <a:lstStyle/>
                  <a:p>
                    <a:r>
                      <a:rPr lang="en-US" sz="21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94,4%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2C75-4AA2-B64F-DDD1DEC93CCB}"/>
                </c:ext>
              </c:extLst>
            </c:dLbl>
            <c:spPr>
              <a:solidFill>
                <a:srgbClr val="4472C4">
                  <a:lumMod val="20000"/>
                  <a:lumOff val="80000"/>
                </a:srgbClr>
              </a:solidFill>
            </c:spPr>
            <c:txPr>
              <a:bodyPr/>
              <a:lstStyle/>
              <a:p>
                <a:pPr>
                  <a:defRPr sz="175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B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диаграмма!$B$1:$C$1</c:f>
              <c:strCache>
                <c:ptCount val="2"/>
                <c:pt idx="0">
                  <c:v>1 полуг. 2022 г.</c:v>
                </c:pt>
                <c:pt idx="1">
                  <c:v>1 полуг. 2023 г.</c:v>
                </c:pt>
              </c:strCache>
            </c:strRef>
          </c:cat>
          <c:val>
            <c:numRef>
              <c:f>диаграмма!$B$4:$C$4</c:f>
              <c:numCache>
                <c:formatCode>0.0</c:formatCode>
                <c:ptCount val="2"/>
                <c:pt idx="0">
                  <c:v>1104</c:v>
                </c:pt>
                <c:pt idx="1">
                  <c:v>1221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2C75-4AA2-B64F-DDD1DEC93CCB}"/>
            </c:ext>
          </c:extLst>
        </c:ser>
        <c:ser>
          <c:idx val="3"/>
          <c:order val="3"/>
          <c:tx>
            <c:strRef>
              <c:f>диаграмма!$A$5</c:f>
              <c:strCache>
                <c:ptCount val="1"/>
                <c:pt idx="0">
                  <c:v>темп роста дотации</c:v>
                </c:pt>
              </c:strCache>
            </c:strRef>
          </c:tx>
          <c:spPr>
            <a:ln cmpd="sng">
              <a:solidFill>
                <a:srgbClr val="FF0000"/>
              </a:solidFill>
            </a:ln>
          </c:spPr>
          <c:marker>
            <c:spPr>
              <a:solidFill>
                <a:schemeClr val="tx1">
                  <a:alpha val="86000"/>
                </a:schemeClr>
              </a:solidFill>
              <a:ln w="12700"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-0.12686792597636362"/>
                  <c:y val="1.6350539515893846E-2"/>
                </c:manualLayout>
              </c:layout>
              <c:tx>
                <c:rich>
                  <a:bodyPr/>
                  <a:lstStyle/>
                  <a:p>
                    <a:r>
                      <a:rPr lang="en-US" sz="1750" baseline="0" dirty="0"/>
                      <a:t>109,6 %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2C75-4AA2-B64F-DDD1DEC93CCB}"/>
                </c:ext>
              </c:extLst>
            </c:dLbl>
            <c:dLbl>
              <c:idx val="1"/>
              <c:layout>
                <c:manualLayout>
                  <c:x val="3.0673252058566886E-2"/>
                  <c:y val="-4.4576552930883639E-2"/>
                </c:manualLayout>
              </c:layout>
              <c:tx>
                <c:rich>
                  <a:bodyPr/>
                  <a:lstStyle/>
                  <a:p>
                    <a:r>
                      <a:rPr lang="en-US" sz="1650" baseline="0" dirty="0"/>
                      <a:t>123,4 %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2C75-4AA2-B64F-DDD1DEC93CCB}"/>
                </c:ext>
              </c:extLst>
            </c:dLbl>
            <c:dLbl>
              <c:idx val="2"/>
              <c:layout>
                <c:manualLayout>
                  <c:x val="-1.5578599875385776E-2"/>
                  <c:y val="2.3871160197338315E-2"/>
                </c:manualLayout>
              </c:layout>
              <c:tx>
                <c:rich>
                  <a:bodyPr/>
                  <a:lstStyle/>
                  <a:p>
                    <a:r>
                      <a:rPr lang="en-US" sz="2500" baseline="0"/>
                      <a:t>109,5%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2C75-4AA2-B64F-DDD1DEC93CCB}"/>
                </c:ext>
              </c:extLst>
            </c:dLbl>
            <c:dLbl>
              <c:idx val="3"/>
              <c:layout>
                <c:manualLayout>
                  <c:x val="2.9836361847642716E-3"/>
                  <c:y val="-1.2262811410868724E-4"/>
                </c:manualLayout>
              </c:layout>
              <c:tx>
                <c:rich>
                  <a:bodyPr/>
                  <a:lstStyle/>
                  <a:p>
                    <a:r>
                      <a:rPr lang="en-US" sz="2500" baseline="0"/>
                      <a:t>126,7%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2C75-4AA2-B64F-DDD1DEC93CCB}"/>
                </c:ext>
              </c:extLst>
            </c:dLbl>
            <c:dLbl>
              <c:idx val="4"/>
              <c:layout>
                <c:manualLayout>
                  <c:x val="-0.14478900519948668"/>
                  <c:y val="-8.632939062790812E-2"/>
                </c:manualLayout>
              </c:layout>
              <c:tx>
                <c:rich>
                  <a:bodyPr/>
                  <a:lstStyle/>
                  <a:p>
                    <a:r>
                      <a:rPr lang="en-US" sz="2500" baseline="0"/>
                      <a:t>129,6%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2C75-4AA2-B64F-DDD1DEC93CCB}"/>
                </c:ext>
              </c:extLst>
            </c:dLbl>
            <c:dLbl>
              <c:idx val="5"/>
              <c:layout>
                <c:manualLayout>
                  <c:x val="-8.171933053822817E-3"/>
                  <c:y val="-2.9880198447747731E-2"/>
                </c:manualLayout>
              </c:layout>
              <c:tx>
                <c:rich>
                  <a:bodyPr/>
                  <a:lstStyle/>
                  <a:p>
                    <a:r>
                      <a:rPr lang="en-US" sz="2500" baseline="0"/>
                      <a:t>127,5%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2C75-4AA2-B64F-DDD1DEC93CCB}"/>
                </c:ext>
              </c:extLst>
            </c:dLbl>
            <c:dLbl>
              <c:idx val="6"/>
              <c:layout>
                <c:manualLayout>
                  <c:x val="3.3689879674131643E-3"/>
                  <c:y val="-2.8192301839149132E-2"/>
                </c:manualLayout>
              </c:layout>
              <c:tx>
                <c:rich>
                  <a:bodyPr/>
                  <a:lstStyle/>
                  <a:p>
                    <a:r>
                      <a:rPr lang="en-US" sz="2500" baseline="0"/>
                      <a:t>150,6%</a:t>
                    </a:r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2C75-4AA2-B64F-DDD1DEC93CCB}"/>
                </c:ext>
              </c:extLst>
            </c:dLbl>
            <c:spPr>
              <a:solidFill>
                <a:srgbClr val="FFCCCC"/>
              </a:solidFill>
            </c:spPr>
            <c:txPr>
              <a:bodyPr/>
              <a:lstStyle/>
              <a:p>
                <a:pPr>
                  <a:defRPr sz="175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B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диаграмма!$B$1:$C$1</c:f>
              <c:strCache>
                <c:ptCount val="2"/>
                <c:pt idx="0">
                  <c:v>1 полуг. 2022 г.</c:v>
                </c:pt>
                <c:pt idx="1">
                  <c:v>1 полуг. 2023 г.</c:v>
                </c:pt>
              </c:strCache>
            </c:strRef>
          </c:cat>
          <c:val>
            <c:numRef>
              <c:f>диаграмма!$B$5:$C$5</c:f>
              <c:numCache>
                <c:formatCode>0.0</c:formatCode>
                <c:ptCount val="2"/>
                <c:pt idx="0">
                  <c:v>1096</c:v>
                </c:pt>
                <c:pt idx="1">
                  <c:v>1234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9-2C75-4AA2-B64F-DDD1DEC93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3818144"/>
        <c:axId val="1"/>
      </c:lineChart>
      <c:catAx>
        <c:axId val="1703818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900000" vert="horz"/>
          <a:lstStyle/>
          <a:p>
            <a:pPr>
              <a:defRPr sz="145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BY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  <c:max val="25000"/>
        </c:scaling>
        <c:delete val="0"/>
        <c:axPos val="r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0.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BY"/>
          </a:p>
        </c:txPr>
        <c:crossAx val="1703818144"/>
        <c:crosses val="max"/>
        <c:crossBetween val="between"/>
      </c:valAx>
      <c:spPr>
        <a:noFill/>
        <a:ln w="12700">
          <a:solidFill>
            <a:sysClr val="windowText" lastClr="00000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1700" b="1" i="1" u="none" strike="noStrike" baseline="0">
                <a:solidFill>
                  <a:schemeClr val="tx1"/>
                </a:solidFill>
                <a:latin typeface="Times New Roman" panose="02020603050405020304" pitchFamily="18" charset="0"/>
                <a:ea typeface="Arial Cyr"/>
                <a:cs typeface="Times New Roman" panose="02020603050405020304" pitchFamily="18" charset="0"/>
              </a:defRPr>
            </a:pPr>
            <a:endParaRPr lang="ru-BY"/>
          </a:p>
        </c:txPr>
      </c:legendEntry>
      <c:legendEntry>
        <c:idx val="1"/>
        <c:txPr>
          <a:bodyPr/>
          <a:lstStyle/>
          <a:p>
            <a:pPr>
              <a:defRPr sz="1700" b="1" i="1" u="none" strike="noStrike" baseline="0">
                <a:solidFill>
                  <a:schemeClr val="tx1"/>
                </a:solidFill>
                <a:latin typeface="Times New Roman" panose="02020603050405020304" pitchFamily="18" charset="0"/>
                <a:ea typeface="Arial Cyr"/>
                <a:cs typeface="Times New Roman" panose="02020603050405020304" pitchFamily="18" charset="0"/>
              </a:defRPr>
            </a:pPr>
            <a:endParaRPr lang="ru-BY"/>
          </a:p>
        </c:txPr>
      </c:legendEntry>
      <c:layout>
        <c:manualLayout>
          <c:xMode val="edge"/>
          <c:yMode val="edge"/>
          <c:x val="0"/>
          <c:y val="0.93380358705161859"/>
          <c:w val="1"/>
          <c:h val="6.6196412948381453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700" b="1" i="1" u="none" strike="noStrike" baseline="0">
              <a:solidFill>
                <a:schemeClr val="tx1"/>
              </a:solidFill>
              <a:latin typeface="Times New Roman" panose="02020603050405020304" pitchFamily="18" charset="0"/>
              <a:ea typeface="Arial Cyr"/>
              <a:cs typeface="Times New Roman" panose="02020603050405020304" pitchFamily="18" charset="0"/>
            </a:defRPr>
          </a:pPr>
          <a:endParaRPr lang="ru-BY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BY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2.6878594150119176E-2"/>
          <c:y val="6.048556430446194E-2"/>
          <c:w val="0.97207029692442648"/>
          <c:h val="0.93951443569553805"/>
        </c:manualLayout>
      </c:layout>
      <c:ofPieChart>
        <c:ofPieType val="pie"/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3"/>
            <c:bubble3D val="0"/>
            <c:spPr>
              <a:solidFill>
                <a:srgbClr val="FF7C8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043D-4FF8-B7C7-1E268655CA84}"/>
              </c:ext>
            </c:extLst>
          </c:dPt>
          <c:dLbls>
            <c:dLbl>
              <c:idx val="2"/>
              <c:layout>
                <c:manualLayout>
                  <c:x val="1.1350435285066664E-2"/>
                  <c:y val="6.4133061074035441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Неналоговые доходы </a:t>
                    </a:r>
                  </a:p>
                  <a:p>
                    <a:r>
                      <a:rPr lang="ru-RU" b="1" i="1" u="sng" dirty="0"/>
                      <a:t>1 726,9</a:t>
                    </a:r>
                  </a:p>
                  <a:p>
                    <a:r>
                      <a:rPr lang="ru-RU" b="1" i="1" u="none" dirty="0"/>
                      <a:t>120,4 %</a:t>
                    </a:r>
                  </a:p>
                  <a:p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43D-4FF8-B7C7-1E268655CA84}"/>
                </c:ext>
              </c:extLst>
            </c:dLbl>
            <c:dLbl>
              <c:idx val="3"/>
              <c:layout>
                <c:manualLayout>
                  <c:x val="6.6837267583729654E-2"/>
                  <c:y val="2.9724773986585011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55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550" baseline="0" dirty="0"/>
                      <a:t>Дотации</a:t>
                    </a:r>
                  </a:p>
                  <a:p>
                    <a:pPr>
                      <a:defRPr sz="155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550" b="1" u="sng" baseline="0" dirty="0"/>
                      <a:t>24 130,7</a:t>
                    </a:r>
                  </a:p>
                  <a:p>
                    <a:pPr>
                      <a:defRPr sz="155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550" b="1" i="1" u="none" baseline="0" dirty="0"/>
                      <a:t>123,4 %</a:t>
                    </a:r>
                  </a:p>
                  <a:p>
                    <a:pPr>
                      <a:defRPr sz="155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endParaRPr lang="ru-RU" sz="155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795179776488423"/>
                      <c:h val="0.178592555261255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43D-4FF8-B7C7-1E268655CA84}"/>
                </c:ext>
              </c:extLst>
            </c:dLbl>
            <c:dLbl>
              <c:idx val="4"/>
              <c:layout>
                <c:manualLayout>
                  <c:x val="-7.5886288910501545E-2"/>
                  <c:y val="-1.0749572964202064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55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/>
                      <a:t>Иные безвозмездные</a:t>
                    </a:r>
                    <a:r>
                      <a:rPr lang="ru-RU" baseline="0" dirty="0"/>
                      <a:t> поступления</a:t>
                    </a:r>
                    <a:r>
                      <a:rPr lang="ru-RU" dirty="0"/>
                      <a:t> </a:t>
                    </a:r>
                  </a:p>
                  <a:p>
                    <a:pPr>
                      <a:defRPr sz="155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b="1" u="none" dirty="0"/>
                      <a:t>2 090,4</a:t>
                    </a:r>
                    <a:endParaRPr lang="ru-RU" b="1" u="sng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403991334166243"/>
                      <c:h val="0.1653703703703703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43D-4FF8-B7C7-1E268655CA84}"/>
                </c:ext>
              </c:extLst>
            </c:dLbl>
            <c:dLbl>
              <c:idx val="6"/>
              <c:layout>
                <c:manualLayout>
                  <c:x val="0.16299646795342809"/>
                  <c:y val="-7.9470472440944878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Подоходный налог с физ. лиц </a:t>
                    </a:r>
                  </a:p>
                  <a:p>
                    <a:r>
                      <a:rPr lang="ru-RU" b="1" dirty="0"/>
                      <a:t>6 883,6</a:t>
                    </a:r>
                  </a:p>
                  <a:p>
                    <a:r>
                      <a:rPr lang="ru-RU" dirty="0"/>
                      <a:t>  (119,5 %)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407465869091287"/>
                      <c:h val="0.2047933529266925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043D-4FF8-B7C7-1E268655CA84}"/>
                </c:ext>
              </c:extLst>
            </c:dLbl>
            <c:dLbl>
              <c:idx val="7"/>
              <c:layout>
                <c:manualLayout>
                  <c:x val="-8.3920636493889852E-2"/>
                  <c:y val="-4.9852902933169491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Земельный</a:t>
                    </a:r>
                    <a:r>
                      <a:rPr lang="ru-RU" baseline="0" dirty="0"/>
                      <a:t> налог</a:t>
                    </a:r>
                    <a:r>
                      <a:rPr lang="ru-RU" dirty="0"/>
                      <a:t> </a:t>
                    </a:r>
                    <a:r>
                      <a:rPr lang="ru-RU" b="1" dirty="0"/>
                      <a:t>375,7</a:t>
                    </a:r>
                    <a:r>
                      <a:rPr lang="ru-RU" dirty="0"/>
                      <a:t> (113,5 %)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43D-4FF8-B7C7-1E268655CA84}"/>
                </c:ext>
              </c:extLst>
            </c:dLbl>
            <c:dLbl>
              <c:idx val="8"/>
              <c:layout>
                <c:manualLayout>
                  <c:x val="-2.954106543789793E-4"/>
                  <c:y val="-4.352525604333624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Налог на недвижимость</a:t>
                    </a:r>
                    <a:r>
                      <a:rPr lang="ru-RU" baseline="0" dirty="0"/>
                      <a:t>                  </a:t>
                    </a:r>
                    <a:r>
                      <a:rPr lang="ru-RU" b="1" baseline="0" dirty="0"/>
                      <a:t>1 420,1 </a:t>
                    </a:r>
                    <a:r>
                      <a:rPr lang="ru-RU" baseline="0" dirty="0"/>
                      <a:t>(134,1 %)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3D-4FF8-B7C7-1E268655CA84}"/>
                </c:ext>
              </c:extLst>
            </c:dLbl>
            <c:dLbl>
              <c:idx val="9"/>
              <c:layout>
                <c:manualLayout>
                  <c:x val="-1.733159686884252E-2"/>
                  <c:y val="-1.7312919218431096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НДС</a:t>
                    </a:r>
                  </a:p>
                  <a:p>
                    <a:r>
                      <a:rPr lang="ru-RU" b="1" dirty="0"/>
                      <a:t>2 979,0</a:t>
                    </a:r>
                  </a:p>
                  <a:p>
                    <a:r>
                      <a:rPr lang="ru-RU" baseline="0" dirty="0"/>
                      <a:t>(121,0 %)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43D-4FF8-B7C7-1E268655CA84}"/>
                </c:ext>
              </c:extLst>
            </c:dLbl>
            <c:dLbl>
              <c:idx val="10"/>
              <c:layout>
                <c:manualLayout>
                  <c:x val="-0.19220133464415368"/>
                  <c:y val="-2.0205599300087487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Налоговые</a:t>
                    </a:r>
                    <a:r>
                      <a:rPr lang="ru-RU" baseline="0" dirty="0"/>
                      <a:t> доходы</a:t>
                    </a:r>
                  </a:p>
                  <a:p>
                    <a:r>
                      <a:rPr lang="ru-RU" b="1" u="sng" dirty="0"/>
                      <a:t>13 411,8</a:t>
                    </a:r>
                  </a:p>
                  <a:p>
                    <a:r>
                      <a:rPr lang="ru-RU" b="1" i="1" u="none" dirty="0"/>
                      <a:t>122,3 %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43D-4FF8-B7C7-1E268655CA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55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BY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Лист1!$A$8:$A$15</c:f>
              <c:strCache>
                <c:ptCount val="8"/>
                <c:pt idx="0">
                  <c:v>Неналоговые доходы</c:v>
                </c:pt>
                <c:pt idx="1">
                  <c:v>Дотации</c:v>
                </c:pt>
                <c:pt idx="2">
                  <c:v>Иные безвозмездные поступления</c:v>
                </c:pt>
                <c:pt idx="3">
                  <c:v>Налоговые доходы</c:v>
                </c:pt>
                <c:pt idx="4">
                  <c:v>подоходный налог с физических лиц</c:v>
                </c:pt>
                <c:pt idx="5">
                  <c:v>земельный налог</c:v>
                </c:pt>
                <c:pt idx="6">
                  <c:v>Налог на недвижимость</c:v>
                </c:pt>
                <c:pt idx="7">
                  <c:v>НДС</c:v>
                </c:pt>
              </c:strCache>
            </c:strRef>
          </c:cat>
          <c:val>
            <c:numRef>
              <c:f>Лист1!$B$6:$B$15</c:f>
              <c:numCache>
                <c:formatCode>General</c:formatCode>
                <c:ptCount val="10"/>
                <c:pt idx="2">
                  <c:v>938.7</c:v>
                </c:pt>
                <c:pt idx="3">
                  <c:v>10209.200000000001</c:v>
                </c:pt>
                <c:pt idx="4">
                  <c:v>580.6</c:v>
                </c:pt>
                <c:pt idx="6">
                  <c:v>3037.3</c:v>
                </c:pt>
                <c:pt idx="7">
                  <c:v>204.2</c:v>
                </c:pt>
                <c:pt idx="8">
                  <c:v>714.3</c:v>
                </c:pt>
                <c:pt idx="9">
                  <c:v>1492.2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43D-4FF8-B7C7-1E268655CA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/>
      </c:ofPie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1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9511425711337358"/>
          <c:y val="0.45807894775941516"/>
          <c:w val="0.41558485481015667"/>
          <c:h val="0.231354986198788"/>
        </c:manualLayout>
      </c:layout>
      <c:pie3DChart>
        <c:varyColors val="1"/>
        <c:ser>
          <c:idx val="1"/>
          <c:order val="0"/>
          <c:explosion val="25"/>
          <c:dLbls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5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BY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>
                  <a:solidFill>
                    <a:srgbClr val="03063D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'пол2012 район'!$A$12:$A$23</c:f>
              <c:strCache>
                <c:ptCount val="9"/>
                <c:pt idx="0">
                  <c:v>Заработная плата с начислениями</c:v>
                </c:pt>
                <c:pt idx="1">
                  <c:v>цен. Бумаги</c:v>
                </c:pt>
                <c:pt idx="2">
                  <c:v>Пит</c:v>
                </c:pt>
                <c:pt idx="3">
                  <c:v>лекарства</c:v>
                </c:pt>
                <c:pt idx="5">
                  <c:v>Коммунальные</c:v>
                </c:pt>
                <c:pt idx="6">
                  <c:v>трансф</c:v>
                </c:pt>
                <c:pt idx="7">
                  <c:v>Субсидии</c:v>
                </c:pt>
                <c:pt idx="8">
                  <c:v>прочие</c:v>
                </c:pt>
              </c:strCache>
            </c:strRef>
          </c:cat>
          <c:val>
            <c:numRef>
              <c:f>'пол2012 район'!$B$12:$B$23</c:f>
            </c:numRef>
          </c:val>
          <c:extLst>
            <c:ext xmlns:c16="http://schemas.microsoft.com/office/drawing/2014/chart" uri="{C3380CC4-5D6E-409C-BE32-E72D297353CC}">
              <c16:uniqueId val="{00000000-774A-45AF-9F37-A0497342057E}"/>
            </c:ext>
          </c:extLst>
        </c:ser>
        <c:ser>
          <c:idx val="2"/>
          <c:order val="1"/>
          <c:explosion val="25"/>
          <c:dLbls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5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BY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>
                  <a:solidFill>
                    <a:srgbClr val="03063D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'пол2012 район'!$A$12:$A$23</c:f>
              <c:strCache>
                <c:ptCount val="9"/>
                <c:pt idx="0">
                  <c:v>Заработная плата с начислениями</c:v>
                </c:pt>
                <c:pt idx="1">
                  <c:v>цен. Бумаги</c:v>
                </c:pt>
                <c:pt idx="2">
                  <c:v>Пит</c:v>
                </c:pt>
                <c:pt idx="3">
                  <c:v>лекарства</c:v>
                </c:pt>
                <c:pt idx="5">
                  <c:v>Коммунальные</c:v>
                </c:pt>
                <c:pt idx="6">
                  <c:v>трансф</c:v>
                </c:pt>
                <c:pt idx="7">
                  <c:v>Субсидии</c:v>
                </c:pt>
                <c:pt idx="8">
                  <c:v>прочие</c:v>
                </c:pt>
              </c:strCache>
            </c:strRef>
          </c:cat>
          <c:val>
            <c:numRef>
              <c:f>'пол2012 район'!$C$12:$C$23</c:f>
            </c:numRef>
          </c:val>
          <c:extLst>
            <c:ext xmlns:c16="http://schemas.microsoft.com/office/drawing/2014/chart" uri="{C3380CC4-5D6E-409C-BE32-E72D297353CC}">
              <c16:uniqueId val="{00000001-774A-45AF-9F37-A049734205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4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BY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5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2000" b="1" i="1" u="none" strike="noStrike" baseline="0">
                <a:solidFill>
                  <a:srgbClr val="000000"/>
                </a:solidFill>
                <a:latin typeface="Times New Roman"/>
                <a:cs typeface="Times New Roman"/>
              </a:rPr>
              <a:t>Исполнение  бюджета района по расходам                                           за 9 месяцев  2019 года, </a:t>
            </a:r>
          </a:p>
          <a:p>
            <a:pPr>
              <a:defRPr sz="145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2000" b="1" i="1" u="none" strike="noStrike" baseline="0">
                <a:solidFill>
                  <a:srgbClr val="000000"/>
                </a:solidFill>
                <a:latin typeface="Times New Roman"/>
                <a:cs typeface="Times New Roman"/>
              </a:rPr>
              <a:t> тыс. рублей (всего 37 666,7),  уд.вес (%).</a:t>
            </a:r>
          </a:p>
          <a:p>
            <a:pPr>
              <a:defRPr sz="145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 sz="2000" b="1" i="1" u="none" strike="noStrike" baseline="0">
              <a:solidFill>
                <a:srgbClr val="000000"/>
              </a:solidFill>
              <a:latin typeface="Times New Roman"/>
              <a:cs typeface="Times New Roman"/>
            </a:endParaRPr>
          </a:p>
        </c:rich>
      </c:tx>
      <c:layout>
        <c:manualLayout>
          <c:xMode val="edge"/>
          <c:yMode val="edge"/>
          <c:x val="0.27811736908682594"/>
          <c:y val="1.4573520775656467E-3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922081010383914"/>
          <c:y val="0.46423204467519957"/>
          <c:w val="0.41558485481015667"/>
          <c:h val="0.231354986198788"/>
        </c:manualLayout>
      </c:layout>
      <c:pie3DChart>
        <c:varyColors val="1"/>
        <c:ser>
          <c:idx val="1"/>
          <c:order val="0"/>
          <c:explosion val="25"/>
          <c:dLbls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5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BY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>
                  <a:solidFill>
                    <a:srgbClr val="03063D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'пол2012 район'!$A$12:$A$23</c:f>
              <c:strCache>
                <c:ptCount val="12"/>
                <c:pt idx="0">
                  <c:v>Общегосударственная деятельность</c:v>
                </c:pt>
                <c:pt idx="1">
                  <c:v>Сельское хозяйство, рыбохозяйственная деятельность</c:v>
                </c:pt>
                <c:pt idx="2">
                  <c:v>Транспорт</c:v>
                </c:pt>
                <c:pt idx="3">
                  <c:v>Топливо и энергетика</c:v>
                </c:pt>
                <c:pt idx="4">
                  <c:v>Другая деятельность в области национальной экономики</c:v>
                </c:pt>
                <c:pt idx="5">
                  <c:v>Жилищно - коммунальные услуги и жилищное строительство</c:v>
                </c:pt>
                <c:pt idx="6">
                  <c:v>Здравоохранение </c:v>
                </c:pt>
                <c:pt idx="7">
                  <c:v>Физическая культура и спорт</c:v>
                </c:pt>
                <c:pt idx="8">
                  <c:v>Культура  </c:v>
                </c:pt>
                <c:pt idx="9">
                  <c:v>Охрана окружающей среды</c:v>
                </c:pt>
                <c:pt idx="10">
                  <c:v>Образование</c:v>
                </c:pt>
                <c:pt idx="11">
                  <c:v>Социальная политика</c:v>
                </c:pt>
              </c:strCache>
            </c:strRef>
          </c:cat>
          <c:val>
            <c:numRef>
              <c:f>'пол2012 район'!$B$12:$B$23</c:f>
            </c:numRef>
          </c:val>
          <c:extLst>
            <c:ext xmlns:c16="http://schemas.microsoft.com/office/drawing/2014/chart" uri="{C3380CC4-5D6E-409C-BE32-E72D297353CC}">
              <c16:uniqueId val="{0000000C-150B-4EC4-9352-B56EAEDFE890}"/>
            </c:ext>
          </c:extLst>
        </c:ser>
        <c:ser>
          <c:idx val="2"/>
          <c:order val="1"/>
          <c:explosion val="25"/>
          <c:dLbls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5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BY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>
                  <a:solidFill>
                    <a:srgbClr val="03063D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'пол2012 район'!$A$12:$A$23</c:f>
              <c:strCache>
                <c:ptCount val="12"/>
                <c:pt idx="0">
                  <c:v>Общегосударственная деятельность</c:v>
                </c:pt>
                <c:pt idx="1">
                  <c:v>Сельское хозяйство, рыбохозяйственная деятельность</c:v>
                </c:pt>
                <c:pt idx="2">
                  <c:v>Транспорт</c:v>
                </c:pt>
                <c:pt idx="3">
                  <c:v>Топливо и энергетика</c:v>
                </c:pt>
                <c:pt idx="4">
                  <c:v>Другая деятельность в области национальной экономики</c:v>
                </c:pt>
                <c:pt idx="5">
                  <c:v>Жилищно - коммунальные услуги и жилищное строительство</c:v>
                </c:pt>
                <c:pt idx="6">
                  <c:v>Здравоохранение </c:v>
                </c:pt>
                <c:pt idx="7">
                  <c:v>Физическая культура и спорт</c:v>
                </c:pt>
                <c:pt idx="8">
                  <c:v>Культура  </c:v>
                </c:pt>
                <c:pt idx="9">
                  <c:v>Охрана окружающей среды</c:v>
                </c:pt>
                <c:pt idx="10">
                  <c:v>Образование</c:v>
                </c:pt>
                <c:pt idx="11">
                  <c:v>Социальная политика</c:v>
                </c:pt>
              </c:strCache>
            </c:strRef>
          </c:cat>
          <c:val>
            <c:numRef>
              <c:f>'пол2012 район'!$C$12:$C$23</c:f>
            </c:numRef>
          </c:val>
          <c:extLst>
            <c:ext xmlns:c16="http://schemas.microsoft.com/office/drawing/2014/chart" uri="{C3380CC4-5D6E-409C-BE32-E72D297353CC}">
              <c16:uniqueId val="{00000019-150B-4EC4-9352-B56EAEDFE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4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BY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5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2000" b="1" i="1" u="none" strike="noStrike" baseline="0">
                <a:solidFill>
                  <a:srgbClr val="000000"/>
                </a:solidFill>
                <a:latin typeface="Times New Roman"/>
                <a:cs typeface="Times New Roman"/>
              </a:rPr>
              <a:t>Исполнение  бюджета района по расходам за 2019 год,                                            </a:t>
            </a:r>
          </a:p>
          <a:p>
            <a:pPr>
              <a:defRPr sz="145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sz="2000" b="1" i="1" u="none" strike="noStrike" baseline="0">
                <a:solidFill>
                  <a:srgbClr val="000000"/>
                </a:solidFill>
                <a:latin typeface="Times New Roman"/>
                <a:cs typeface="Times New Roman"/>
              </a:rPr>
              <a:t> тыс. рублей (всего 55 508,8),  уд.вес (%).</a:t>
            </a:r>
          </a:p>
          <a:p>
            <a:pPr>
              <a:defRPr sz="145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 sz="2000" b="1" i="1" u="none" strike="noStrike" baseline="0">
              <a:solidFill>
                <a:srgbClr val="000000"/>
              </a:solidFill>
              <a:latin typeface="Times New Roman"/>
              <a:cs typeface="Times New Roman"/>
            </a:endParaRPr>
          </a:p>
        </c:rich>
      </c:tx>
      <c:layout>
        <c:manualLayout>
          <c:xMode val="edge"/>
          <c:yMode val="edge"/>
          <c:x val="0.18423814857537713"/>
          <c:y val="1.4573520775656467E-3"/>
        </c:manualLayout>
      </c:layout>
      <c:overlay val="0"/>
      <c:spPr>
        <a:noFill/>
        <a:ln w="25400">
          <a:noFill/>
        </a:ln>
      </c:sp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922081010383914"/>
          <c:y val="0.46423204467519957"/>
          <c:w val="0.41558485481015667"/>
          <c:h val="0.231354986198788"/>
        </c:manualLayout>
      </c:layout>
      <c:pie3DChart>
        <c:varyColors val="1"/>
        <c:ser>
          <c:idx val="1"/>
          <c:order val="0"/>
          <c:explosion val="25"/>
          <c:dLbls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5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BY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>
                  <a:solidFill>
                    <a:srgbClr val="03063D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'пол2012 район'!$A$12:$A$23</c:f>
              <c:strCache>
                <c:ptCount val="12"/>
                <c:pt idx="0">
                  <c:v>Общегосударственная деятельность</c:v>
                </c:pt>
                <c:pt idx="1">
                  <c:v>Сельское хозяйство, рыбохозяйственная деятельность</c:v>
                </c:pt>
                <c:pt idx="2">
                  <c:v>Транспорт</c:v>
                </c:pt>
                <c:pt idx="3">
                  <c:v>Топливо и энергетика</c:v>
                </c:pt>
                <c:pt idx="4">
                  <c:v>Другая деятельность в области национальной экономики</c:v>
                </c:pt>
                <c:pt idx="5">
                  <c:v>Жилищно - коммунальные услуги и жилищное строительство</c:v>
                </c:pt>
                <c:pt idx="6">
                  <c:v>Здравоохранение </c:v>
                </c:pt>
                <c:pt idx="7">
                  <c:v>Физическая культура и спорт</c:v>
                </c:pt>
                <c:pt idx="8">
                  <c:v>Культура  </c:v>
                </c:pt>
                <c:pt idx="9">
                  <c:v>Охрана окружающей среды</c:v>
                </c:pt>
                <c:pt idx="10">
                  <c:v>Образование</c:v>
                </c:pt>
                <c:pt idx="11">
                  <c:v>Социальная политика</c:v>
                </c:pt>
              </c:strCache>
            </c:strRef>
          </c:cat>
          <c:val>
            <c:numRef>
              <c:f>'пол2012 район'!$B$12:$B$23</c:f>
            </c:numRef>
          </c:val>
          <c:extLst>
            <c:ext xmlns:c16="http://schemas.microsoft.com/office/drawing/2014/chart" uri="{C3380CC4-5D6E-409C-BE32-E72D297353CC}">
              <c16:uniqueId val="{0000000C-FEBC-40F5-A215-E1C4709010FE}"/>
            </c:ext>
          </c:extLst>
        </c:ser>
        <c:ser>
          <c:idx val="2"/>
          <c:order val="1"/>
          <c:explosion val="25"/>
          <c:dLbls>
            <c:numFmt formatCode="0%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45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BY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>
                  <a:solidFill>
                    <a:srgbClr val="03063D"/>
                  </a:solidFill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'пол2012 район'!$A$12:$A$23</c:f>
              <c:strCache>
                <c:ptCount val="12"/>
                <c:pt idx="0">
                  <c:v>Общегосударственная деятельность</c:v>
                </c:pt>
                <c:pt idx="1">
                  <c:v>Сельское хозяйство, рыбохозяйственная деятельность</c:v>
                </c:pt>
                <c:pt idx="2">
                  <c:v>Транспорт</c:v>
                </c:pt>
                <c:pt idx="3">
                  <c:v>Топливо и энергетика</c:v>
                </c:pt>
                <c:pt idx="4">
                  <c:v>Другая деятельность в области национальной экономики</c:v>
                </c:pt>
                <c:pt idx="5">
                  <c:v>Жилищно - коммунальные услуги и жилищное строительство</c:v>
                </c:pt>
                <c:pt idx="6">
                  <c:v>Здравоохранение </c:v>
                </c:pt>
                <c:pt idx="7">
                  <c:v>Физическая культура и спорт</c:v>
                </c:pt>
                <c:pt idx="8">
                  <c:v>Культура  </c:v>
                </c:pt>
                <c:pt idx="9">
                  <c:v>Охрана окружающей среды</c:v>
                </c:pt>
                <c:pt idx="10">
                  <c:v>Образование</c:v>
                </c:pt>
                <c:pt idx="11">
                  <c:v>Социальная политика</c:v>
                </c:pt>
              </c:strCache>
            </c:strRef>
          </c:cat>
          <c:val>
            <c:numRef>
              <c:f>'пол2012 район'!$C$12:$C$23</c:f>
            </c:numRef>
          </c:val>
          <c:extLst>
            <c:ext xmlns:c16="http://schemas.microsoft.com/office/drawing/2014/chart" uri="{C3380CC4-5D6E-409C-BE32-E72D297353CC}">
              <c16:uniqueId val="{00000019-FEBC-40F5-A215-E1C4709010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4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BY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922081010383914"/>
          <c:y val="0.46423204467519957"/>
          <c:w val="0.41558485481015667"/>
          <c:h val="0.231354986198788"/>
        </c:manualLayout>
      </c:layout>
      <c:pie3DChart>
        <c:varyColors val="1"/>
        <c:ser>
          <c:idx val="1"/>
          <c:order val="0"/>
          <c:dLbls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5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BY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'пол2012 район'!$A$12:$A$23</c:f>
              <c:strCache>
                <c:ptCount val="12"/>
                <c:pt idx="0">
                  <c:v>Общегосударственная деятельность</c:v>
                </c:pt>
                <c:pt idx="1">
                  <c:v>Сельское хозяйство, рыбохозяйственная деятельность</c:v>
                </c:pt>
                <c:pt idx="2">
                  <c:v>Транспорт</c:v>
                </c:pt>
                <c:pt idx="3">
                  <c:v>Топливо и энергетика</c:v>
                </c:pt>
                <c:pt idx="4">
                  <c:v>Другая деятельность в области национальной экономики</c:v>
                </c:pt>
                <c:pt idx="5">
                  <c:v>Жилищно - коммунальные услуги и жилищное строительство</c:v>
                </c:pt>
                <c:pt idx="6">
                  <c:v>Здравоохранение </c:v>
                </c:pt>
                <c:pt idx="7">
                  <c:v>Физическая культура и спорт</c:v>
                </c:pt>
                <c:pt idx="8">
                  <c:v>Культура  </c:v>
                </c:pt>
                <c:pt idx="9">
                  <c:v>Охрана окружающей среды</c:v>
                </c:pt>
                <c:pt idx="10">
                  <c:v>Образование</c:v>
                </c:pt>
                <c:pt idx="11">
                  <c:v>Социальная политика</c:v>
                </c:pt>
              </c:strCache>
            </c:strRef>
          </c:cat>
          <c:val>
            <c:numRef>
              <c:f>'пол2012 район'!$B$12:$B$23</c:f>
            </c:numRef>
          </c:val>
          <c:extLst>
            <c:ext xmlns:c16="http://schemas.microsoft.com/office/drawing/2014/chart" uri="{C3380CC4-5D6E-409C-BE32-E72D297353CC}">
              <c16:uniqueId val="{0000000C-98F2-4C49-8887-E22A6AE9470D}"/>
            </c:ext>
          </c:extLst>
        </c:ser>
        <c:ser>
          <c:idx val="2"/>
          <c:order val="1"/>
          <c:dLbls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5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BY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'пол2012 район'!$A$12:$A$23</c:f>
              <c:strCache>
                <c:ptCount val="12"/>
                <c:pt idx="0">
                  <c:v>Общегосударственная деятельность</c:v>
                </c:pt>
                <c:pt idx="1">
                  <c:v>Сельское хозяйство, рыбохозяйственная деятельность</c:v>
                </c:pt>
                <c:pt idx="2">
                  <c:v>Транспорт</c:v>
                </c:pt>
                <c:pt idx="3">
                  <c:v>Топливо и энергетика</c:v>
                </c:pt>
                <c:pt idx="4">
                  <c:v>Другая деятельность в области национальной экономики</c:v>
                </c:pt>
                <c:pt idx="5">
                  <c:v>Жилищно - коммунальные услуги и жилищное строительство</c:v>
                </c:pt>
                <c:pt idx="6">
                  <c:v>Здравоохранение </c:v>
                </c:pt>
                <c:pt idx="7">
                  <c:v>Физическая культура и спорт</c:v>
                </c:pt>
                <c:pt idx="8">
                  <c:v>Культура  </c:v>
                </c:pt>
                <c:pt idx="9">
                  <c:v>Охрана окружающей среды</c:v>
                </c:pt>
                <c:pt idx="10">
                  <c:v>Образование</c:v>
                </c:pt>
                <c:pt idx="11">
                  <c:v>Социальная политика</c:v>
                </c:pt>
              </c:strCache>
            </c:strRef>
          </c:cat>
          <c:val>
            <c:numRef>
              <c:f>'пол2012 район'!$C$12:$C$23</c:f>
            </c:numRef>
          </c:val>
          <c:extLst>
            <c:ext xmlns:c16="http://schemas.microsoft.com/office/drawing/2014/chart" uri="{C3380CC4-5D6E-409C-BE32-E72D297353CC}">
              <c16:uniqueId val="{00000019-98F2-4C49-8887-E22A6AE94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4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BY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Исполнение  бюджета по расходам за 1</a:t>
            </a:r>
            <a:r>
              <a:rPr 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Times New Roman" panose="02020603050405020304" pitchFamily="18" charset="0"/>
              </a:rPr>
              <a:t>полугодие 2023 года                                                        (тыс. рублей, уд. вес (%))</a:t>
            </a:r>
          </a:p>
        </c:rich>
      </c:tx>
      <c:layout>
        <c:manualLayout>
          <c:xMode val="edge"/>
          <c:yMode val="edge"/>
          <c:x val="0.20183796561853609"/>
          <c:y val="6.9777173257463262E-3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26171133370008304"/>
          <c:y val="0.24322371397307813"/>
          <c:w val="0.45735715238802216"/>
          <c:h val="0.64987418045257761"/>
        </c:manualLayout>
      </c:layout>
      <c:pieChart>
        <c:varyColors val="1"/>
        <c:ser>
          <c:idx val="0"/>
          <c:order val="0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3127-458B-BB97-0BBCA4D213D0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3127-458B-BB97-0BBCA4D213D0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3127-458B-BB97-0BBCA4D213D0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3127-458B-BB97-0BBCA4D213D0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3127-458B-BB97-0BBCA4D213D0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3127-458B-BB97-0BBCA4D213D0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3127-458B-BB97-0BBCA4D213D0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3127-458B-BB97-0BBCA4D213D0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3127-458B-BB97-0BBCA4D213D0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3127-458B-BB97-0BBCA4D213D0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3127-458B-BB97-0BBCA4D213D0}"/>
              </c:ext>
            </c:extLst>
          </c:dPt>
          <c:cat>
            <c:strRef>
              <c:f>'пол2012 район'!$A$12:$A$22</c:f>
              <c:strCache>
                <c:ptCount val="11"/>
                <c:pt idx="0">
                  <c:v>Общегосударственная деятельность</c:v>
                </c:pt>
                <c:pt idx="1">
                  <c:v>Сельское хозяйство, рыбохозяйственная деятельность</c:v>
                </c:pt>
                <c:pt idx="2">
                  <c:v>Транспорт</c:v>
                </c:pt>
                <c:pt idx="3">
                  <c:v>Топливо и энергетика</c:v>
                </c:pt>
                <c:pt idx="5">
                  <c:v>Жилищно - коммунальные услуги и жилищное строительство</c:v>
                </c:pt>
                <c:pt idx="6">
                  <c:v>Здравоохранение </c:v>
                </c:pt>
                <c:pt idx="7">
                  <c:v>Физическая культура и спорт</c:v>
                </c:pt>
                <c:pt idx="8">
                  <c:v>Культура  </c:v>
                </c:pt>
                <c:pt idx="9">
                  <c:v>Образование</c:v>
                </c:pt>
                <c:pt idx="10">
                  <c:v>Социальная политика</c:v>
                </c:pt>
              </c:strCache>
            </c:strRef>
          </c:cat>
          <c:val>
            <c:numRef>
              <c:f>'пол2012 район'!$B$12:$B$22</c:f>
            </c:numRef>
          </c:val>
          <c:extLst>
            <c:ext xmlns:c16="http://schemas.microsoft.com/office/drawing/2014/chart" uri="{C3380CC4-5D6E-409C-BE32-E72D297353CC}">
              <c16:uniqueId val="{0000000B-3127-458B-BB97-0BBCA4D213D0}"/>
            </c:ext>
          </c:extLst>
        </c:ser>
        <c:ser>
          <c:idx val="1"/>
          <c:order val="1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C-3127-458B-BB97-0BBCA4D213D0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D-3127-458B-BB97-0BBCA4D213D0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E-3127-458B-BB97-0BBCA4D213D0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F-3127-458B-BB97-0BBCA4D213D0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0-3127-458B-BB97-0BBCA4D213D0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1-3127-458B-BB97-0BBCA4D213D0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2-3127-458B-BB97-0BBCA4D213D0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13-3127-458B-BB97-0BBCA4D213D0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14-3127-458B-BB97-0BBCA4D213D0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15-3127-458B-BB97-0BBCA4D213D0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16-3127-458B-BB97-0BBCA4D213D0}"/>
              </c:ext>
            </c:extLst>
          </c:dPt>
          <c:cat>
            <c:strRef>
              <c:f>'пол2012 район'!$A$12:$A$22</c:f>
              <c:strCache>
                <c:ptCount val="11"/>
                <c:pt idx="0">
                  <c:v>Общегосударственная деятельность</c:v>
                </c:pt>
                <c:pt idx="1">
                  <c:v>Сельское хозяйство, рыбохозяйственная деятельность</c:v>
                </c:pt>
                <c:pt idx="2">
                  <c:v>Транспорт</c:v>
                </c:pt>
                <c:pt idx="3">
                  <c:v>Топливо и энергетика</c:v>
                </c:pt>
                <c:pt idx="5">
                  <c:v>Жилищно - коммунальные услуги и жилищное строительство</c:v>
                </c:pt>
                <c:pt idx="6">
                  <c:v>Здравоохранение </c:v>
                </c:pt>
                <c:pt idx="7">
                  <c:v>Физическая культура и спорт</c:v>
                </c:pt>
                <c:pt idx="8">
                  <c:v>Культура  </c:v>
                </c:pt>
                <c:pt idx="9">
                  <c:v>Образование</c:v>
                </c:pt>
                <c:pt idx="10">
                  <c:v>Социальная политика</c:v>
                </c:pt>
              </c:strCache>
            </c:strRef>
          </c:cat>
          <c:val>
            <c:numRef>
              <c:f>'пол2012 район'!$C$12:$C$22</c:f>
            </c:numRef>
          </c:val>
          <c:extLst>
            <c:ext xmlns:c16="http://schemas.microsoft.com/office/drawing/2014/chart" uri="{C3380CC4-5D6E-409C-BE32-E72D297353CC}">
              <c16:uniqueId val="{00000017-3127-458B-BB97-0BBCA4D213D0}"/>
            </c:ext>
          </c:extLst>
        </c:ser>
        <c:ser>
          <c:idx val="2"/>
          <c:order val="2"/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9-3127-458B-BB97-0BBCA4D213D0}"/>
              </c:ext>
            </c:extLst>
          </c:dPt>
          <c:dPt>
            <c:idx val="1"/>
            <c:bubble3D val="0"/>
            <c:spPr>
              <a:solidFill>
                <a:srgbClr val="FF7C80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B-3127-458B-BB97-0BBCA4D213D0}"/>
              </c:ext>
            </c:extLst>
          </c:dPt>
          <c:dPt>
            <c:idx val="2"/>
            <c:bubble3D val="0"/>
            <c:spPr>
              <a:solidFill>
                <a:srgbClr val="FFFF4F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D-3127-458B-BB97-0BBCA4D213D0}"/>
              </c:ext>
            </c:extLst>
          </c:dPt>
          <c:dPt>
            <c:idx val="3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F-3127-458B-BB97-0BBCA4D213D0}"/>
              </c:ext>
            </c:extLst>
          </c:dPt>
          <c:dPt>
            <c:idx val="4"/>
            <c:bubble3D val="0"/>
            <c:spPr>
              <a:solidFill>
                <a:srgbClr val="FFFF4F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21-3127-458B-BB97-0BBCA4D213D0}"/>
              </c:ext>
            </c:extLst>
          </c:dPt>
          <c:dPt>
            <c:idx val="5"/>
            <c:bubble3D val="0"/>
            <c:spPr>
              <a:solidFill>
                <a:srgbClr val="009BD2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23-3127-458B-BB97-0BBCA4D213D0}"/>
              </c:ext>
            </c:extLst>
          </c:dPt>
          <c:dPt>
            <c:idx val="6"/>
            <c:bubble3D val="0"/>
            <c:spPr>
              <a:solidFill>
                <a:srgbClr val="F57913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25-3127-458B-BB97-0BBCA4D213D0}"/>
              </c:ext>
            </c:extLst>
          </c:dPt>
          <c:dPt>
            <c:idx val="7"/>
            <c:bubble3D val="0"/>
            <c:spPr>
              <a:solidFill>
                <a:srgbClr val="CCCC00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27-3127-458B-BB97-0BBCA4D213D0}"/>
              </c:ext>
            </c:extLst>
          </c:dPt>
          <c:dPt>
            <c:idx val="8"/>
            <c:bubble3D val="0"/>
            <c:spPr>
              <a:solidFill>
                <a:srgbClr val="7A0029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29-3127-458B-BB97-0BBCA4D213D0}"/>
              </c:ext>
            </c:extLst>
          </c:dPt>
          <c:dPt>
            <c:idx val="9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2B-3127-458B-BB97-0BBCA4D213D0}"/>
              </c:ext>
            </c:extLst>
          </c:dPt>
          <c:dPt>
            <c:idx val="10"/>
            <c:bubble3D val="0"/>
            <c:spPr>
              <a:solidFill>
                <a:srgbClr val="92D050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2D-3127-458B-BB97-0BBCA4D213D0}"/>
              </c:ext>
            </c:extLst>
          </c:dPt>
          <c:dLbls>
            <c:dLbl>
              <c:idx val="0"/>
              <c:layout>
                <c:manualLayout>
                  <c:x val="-3.8651930081056468E-2"/>
                  <c:y val="-9.6326863172892171E-3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468097890720646"/>
                      <c:h val="0.125211830161396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3127-458B-BB97-0BBCA4D213D0}"/>
                </c:ext>
              </c:extLst>
            </c:dLbl>
            <c:dLbl>
              <c:idx val="1"/>
              <c:layout>
                <c:manualLayout>
                  <c:x val="0.10410387617348364"/>
                  <c:y val="2.7404331757665563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543101975588784"/>
                      <c:h val="0.1850311318112036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3127-458B-BB97-0BBCA4D213D0}"/>
                </c:ext>
              </c:extLst>
            </c:dLbl>
            <c:dLbl>
              <c:idx val="2"/>
              <c:layout>
                <c:manualLayout>
                  <c:x val="0.1393791059866186"/>
                  <c:y val="0.12090167361280246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3127-458B-BB97-0BBCA4D213D0}"/>
                </c:ext>
              </c:extLst>
            </c:dLbl>
            <c:dLbl>
              <c:idx val="3"/>
              <c:layout>
                <c:manualLayout>
                  <c:x val="0.12956838922389885"/>
                  <c:y val="0.27391110193459167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3127-458B-BB97-0BBCA4D213D0}"/>
                </c:ext>
              </c:extLst>
            </c:dLbl>
            <c:dLbl>
              <c:idx val="4"/>
              <c:layout>
                <c:manualLayout>
                  <c:x val="6.9292697536753545E-2"/>
                  <c:y val="-5.9333456067194312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3127-458B-BB97-0BBCA4D213D0}"/>
                </c:ext>
              </c:extLst>
            </c:dLbl>
            <c:dLbl>
              <c:idx val="5"/>
              <c:layout>
                <c:manualLayout>
                  <c:x val="3.2096732241983748E-2"/>
                  <c:y val="0.21813427415101971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3127-458B-BB97-0BBCA4D213D0}"/>
                </c:ext>
              </c:extLst>
            </c:dLbl>
            <c:dLbl>
              <c:idx val="6"/>
              <c:layout>
                <c:manualLayout>
                  <c:x val="-6.926241575135831E-3"/>
                  <c:y val="-2.1673889925016916E-3"/>
                </c:manualLayout>
              </c:layout>
              <c:numFmt formatCode="0.0%" sourceLinked="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BY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25-3127-458B-BB97-0BBCA4D213D0}"/>
                </c:ext>
              </c:extLst>
            </c:dLbl>
            <c:dLbl>
              <c:idx val="7"/>
              <c:layout>
                <c:manualLayout>
                  <c:x val="-1.2373151480983592E-3"/>
                  <c:y val="1.3581960778610285E-3"/>
                </c:manualLayout>
              </c:layout>
              <c:numFmt formatCode="0.0%" sourceLinked="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BY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27-3127-458B-BB97-0BBCA4D213D0}"/>
                </c:ext>
              </c:extLst>
            </c:dLbl>
            <c:dLbl>
              <c:idx val="8"/>
              <c:layout>
                <c:manualLayout>
                  <c:x val="-0.13388185402048361"/>
                  <c:y val="-0.10863652687034056"/>
                </c:manualLayout>
              </c:layout>
              <c:numFmt formatCode="0.0%" sourceLinked="0"/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BY"/>
                </a:p>
              </c:txPr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29-3127-458B-BB97-0BBCA4D213D0}"/>
                </c:ext>
              </c:extLst>
            </c:dLbl>
            <c:dLbl>
              <c:idx val="9"/>
              <c:layout>
                <c:manualLayout>
                  <c:x val="-5.0720799322597709E-2"/>
                  <c:y val="3.4674666840583891E-3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3127-458B-BB97-0BBCA4D213D0}"/>
                </c:ext>
              </c:extLst>
            </c:dLbl>
            <c:dLbl>
              <c:idx val="10"/>
              <c:layout>
                <c:manualLayout>
                  <c:x val="-0.13063974820810151"/>
                  <c:y val="2.318802695449311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Социальная политика                      1 748,7</a:t>
                    </a:r>
                  </a:p>
                  <a:p>
                    <a:r>
                      <a:rPr lang="ru-RU"/>
                      <a:t>4,1%</a:t>
                    </a:r>
                  </a:p>
                </c:rich>
              </c:tx>
              <c:dLblPos val="bestFit"/>
              <c:showLegendKey val="1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3127-458B-BB97-0BBCA4D213D0}"/>
                </c:ext>
              </c:extLst>
            </c:dLbl>
            <c:numFmt formatCode="0.0%" sourceLinked="0"/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BY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'пол2012 район'!$A$12:$A$22</c:f>
              <c:strCache>
                <c:ptCount val="11"/>
                <c:pt idx="0">
                  <c:v>Общегосударственная деятельность</c:v>
                </c:pt>
                <c:pt idx="1">
                  <c:v>Сельское хозяйство, рыбохозяйственная деятельность</c:v>
                </c:pt>
                <c:pt idx="2">
                  <c:v>Транспорт</c:v>
                </c:pt>
                <c:pt idx="3">
                  <c:v>Топливо и энергетика</c:v>
                </c:pt>
                <c:pt idx="5">
                  <c:v>Жилищно - коммунальные услуги и жилищное строительство</c:v>
                </c:pt>
                <c:pt idx="6">
                  <c:v>Здравоохранение </c:v>
                </c:pt>
                <c:pt idx="7">
                  <c:v>Физическая культура и спорт</c:v>
                </c:pt>
                <c:pt idx="8">
                  <c:v>Культура  </c:v>
                </c:pt>
                <c:pt idx="9">
                  <c:v>Образование</c:v>
                </c:pt>
                <c:pt idx="10">
                  <c:v>Социальная политика</c:v>
                </c:pt>
              </c:strCache>
            </c:strRef>
          </c:cat>
          <c:val>
            <c:numRef>
              <c:f>'пол2012 район'!$D$12:$D$22</c:f>
              <c:numCache>
                <c:formatCode>#,##0.0</c:formatCode>
                <c:ptCount val="11"/>
                <c:pt idx="0">
                  <c:v>3000.6</c:v>
                </c:pt>
                <c:pt idx="1">
                  <c:v>1742.2</c:v>
                </c:pt>
                <c:pt idx="2">
                  <c:v>679</c:v>
                </c:pt>
                <c:pt idx="3">
                  <c:v>347.5</c:v>
                </c:pt>
                <c:pt idx="5">
                  <c:v>8513.7999999999993</c:v>
                </c:pt>
                <c:pt idx="6">
                  <c:v>8808.1</c:v>
                </c:pt>
                <c:pt idx="7">
                  <c:v>632.79999999999995</c:v>
                </c:pt>
                <c:pt idx="8">
                  <c:v>1233</c:v>
                </c:pt>
                <c:pt idx="9">
                  <c:v>15622.7</c:v>
                </c:pt>
                <c:pt idx="10">
                  <c:v>1748.7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E-3127-458B-BB97-0BBCA4D213D0}"/>
            </c:ext>
          </c:extLst>
        </c:ser>
        <c:ser>
          <c:idx val="3"/>
          <c:order val="3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2F-3127-458B-BB97-0BBCA4D213D0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30-3127-458B-BB97-0BBCA4D213D0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31-3127-458B-BB97-0BBCA4D213D0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32-3127-458B-BB97-0BBCA4D213D0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33-3127-458B-BB97-0BBCA4D213D0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34-3127-458B-BB97-0BBCA4D213D0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35-3127-458B-BB97-0BBCA4D213D0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36-3127-458B-BB97-0BBCA4D213D0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37-3127-458B-BB97-0BBCA4D213D0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38-3127-458B-BB97-0BBCA4D213D0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39-3127-458B-BB97-0BBCA4D213D0}"/>
              </c:ext>
            </c:extLst>
          </c:dPt>
          <c:cat>
            <c:strRef>
              <c:f>'пол2012 район'!$A$12:$A$22</c:f>
              <c:strCache>
                <c:ptCount val="11"/>
                <c:pt idx="0">
                  <c:v>Общегосударственная деятельность</c:v>
                </c:pt>
                <c:pt idx="1">
                  <c:v>Сельское хозяйство, рыбохозяйственная деятельность</c:v>
                </c:pt>
                <c:pt idx="2">
                  <c:v>Транспорт</c:v>
                </c:pt>
                <c:pt idx="3">
                  <c:v>Топливо и энергетика</c:v>
                </c:pt>
                <c:pt idx="5">
                  <c:v>Жилищно - коммунальные услуги и жилищное строительство</c:v>
                </c:pt>
                <c:pt idx="6">
                  <c:v>Здравоохранение </c:v>
                </c:pt>
                <c:pt idx="7">
                  <c:v>Физическая культура и спорт</c:v>
                </c:pt>
                <c:pt idx="8">
                  <c:v>Культура  </c:v>
                </c:pt>
                <c:pt idx="9">
                  <c:v>Образование</c:v>
                </c:pt>
                <c:pt idx="10">
                  <c:v>Социальная политика</c:v>
                </c:pt>
              </c:strCache>
            </c:strRef>
          </c:cat>
          <c:val>
            <c:numRef>
              <c:f>'пол2012 район'!$E$12:$E$22</c:f>
            </c:numRef>
          </c:val>
          <c:extLst>
            <c:ext xmlns:c16="http://schemas.microsoft.com/office/drawing/2014/chart" uri="{C3380CC4-5D6E-409C-BE32-E72D297353CC}">
              <c16:uniqueId val="{0000003A-3127-458B-BB97-0BBCA4D213D0}"/>
            </c:ext>
          </c:extLst>
        </c:ser>
        <c:ser>
          <c:idx val="4"/>
          <c:order val="4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3B-3127-458B-BB97-0BBCA4D213D0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3C-3127-458B-BB97-0BBCA4D213D0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3D-3127-458B-BB97-0BBCA4D213D0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3E-3127-458B-BB97-0BBCA4D213D0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3F-3127-458B-BB97-0BBCA4D213D0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40-3127-458B-BB97-0BBCA4D213D0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41-3127-458B-BB97-0BBCA4D213D0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42-3127-458B-BB97-0BBCA4D213D0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43-3127-458B-BB97-0BBCA4D213D0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44-3127-458B-BB97-0BBCA4D213D0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45-3127-458B-BB97-0BBCA4D213D0}"/>
              </c:ext>
            </c:extLst>
          </c:dPt>
          <c:cat>
            <c:strRef>
              <c:f>'пол2012 район'!$A$12:$A$22</c:f>
              <c:strCache>
                <c:ptCount val="11"/>
                <c:pt idx="0">
                  <c:v>Общегосударственная деятельность</c:v>
                </c:pt>
                <c:pt idx="1">
                  <c:v>Сельское хозяйство, рыбохозяйственная деятельность</c:v>
                </c:pt>
                <c:pt idx="2">
                  <c:v>Транспорт</c:v>
                </c:pt>
                <c:pt idx="3">
                  <c:v>Топливо и энергетика</c:v>
                </c:pt>
                <c:pt idx="5">
                  <c:v>Жилищно - коммунальные услуги и жилищное строительство</c:v>
                </c:pt>
                <c:pt idx="6">
                  <c:v>Здравоохранение </c:v>
                </c:pt>
                <c:pt idx="7">
                  <c:v>Физическая культура и спорт</c:v>
                </c:pt>
                <c:pt idx="8">
                  <c:v>Культура  </c:v>
                </c:pt>
                <c:pt idx="9">
                  <c:v>Образование</c:v>
                </c:pt>
                <c:pt idx="10">
                  <c:v>Социальная политика</c:v>
                </c:pt>
              </c:strCache>
            </c:strRef>
          </c:cat>
          <c:val>
            <c:numRef>
              <c:f>'пол2012 район'!$F$12:$F$22</c:f>
            </c:numRef>
          </c:val>
          <c:extLst>
            <c:ext xmlns:c16="http://schemas.microsoft.com/office/drawing/2014/chart" uri="{C3380CC4-5D6E-409C-BE32-E72D297353CC}">
              <c16:uniqueId val="{00000046-3127-458B-BB97-0BBCA4D213D0}"/>
            </c:ext>
          </c:extLst>
        </c:ser>
        <c:ser>
          <c:idx val="5"/>
          <c:order val="5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8-3127-458B-BB97-0BBCA4D213D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A-3127-458B-BB97-0BBCA4D213D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C-3127-458B-BB97-0BBCA4D213D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E-3127-458B-BB97-0BBCA4D213D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0-3127-458B-BB97-0BBCA4D213D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2-3127-458B-BB97-0BBCA4D213D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4-3127-458B-BB97-0BBCA4D213D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6-3127-458B-BB97-0BBCA4D213D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8-3127-458B-BB97-0BBCA4D213D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A-3127-458B-BB97-0BBCA4D213D0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C-3127-458B-BB97-0BBCA4D213D0}"/>
              </c:ext>
            </c:extLst>
          </c:dPt>
          <c:cat>
            <c:strRef>
              <c:f>'пол2012 район'!$A$12:$A$22</c:f>
              <c:strCache>
                <c:ptCount val="11"/>
                <c:pt idx="0">
                  <c:v>Общегосударственная деятельность</c:v>
                </c:pt>
                <c:pt idx="1">
                  <c:v>Сельское хозяйство, рыбохозяйственная деятельность</c:v>
                </c:pt>
                <c:pt idx="2">
                  <c:v>Транспорт</c:v>
                </c:pt>
                <c:pt idx="3">
                  <c:v>Топливо и энергетика</c:v>
                </c:pt>
                <c:pt idx="5">
                  <c:v>Жилищно - коммунальные услуги и жилищное строительство</c:v>
                </c:pt>
                <c:pt idx="6">
                  <c:v>Здравоохранение </c:v>
                </c:pt>
                <c:pt idx="7">
                  <c:v>Физическая культура и спорт</c:v>
                </c:pt>
                <c:pt idx="8">
                  <c:v>Культура  </c:v>
                </c:pt>
                <c:pt idx="9">
                  <c:v>Образование</c:v>
                </c:pt>
                <c:pt idx="10">
                  <c:v>Социальная политика</c:v>
                </c:pt>
              </c:strCache>
            </c:strRef>
          </c:cat>
          <c:val>
            <c:numRef>
              <c:f>'пол2012 район'!$G$12:$G$22</c:f>
              <c:numCache>
                <c:formatCode>0.0%</c:formatCode>
                <c:ptCount val="11"/>
                <c:pt idx="0">
                  <c:v>7.0796251380250849E-2</c:v>
                </c:pt>
                <c:pt idx="1">
                  <c:v>4.1105521947168246E-2</c:v>
                </c:pt>
                <c:pt idx="2">
                  <c:v>1.6020347492898199E-2</c:v>
                </c:pt>
                <c:pt idx="3">
                  <c:v>8.1989259996791217E-3</c:v>
                </c:pt>
                <c:pt idx="4">
                  <c:v>0</c:v>
                </c:pt>
                <c:pt idx="5">
                  <c:v>0.20087486669372115</c:v>
                </c:pt>
                <c:pt idx="6">
                  <c:v>0.25</c:v>
                </c:pt>
                <c:pt idx="7">
                  <c:v>1.4930303230494813E-2</c:v>
                </c:pt>
                <c:pt idx="8">
                  <c:v>2.9091441029077285E-2</c:v>
                </c:pt>
                <c:pt idx="9">
                  <c:v>0.36860247831708493</c:v>
                </c:pt>
                <c:pt idx="10">
                  <c:v>4.125888315291764E-2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5D-3127-458B-BB97-0BBCA4D21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BY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2482625634926748"/>
          <c:y val="0.30415432345780663"/>
          <c:w val="0.54313288937321336"/>
          <c:h val="0.503898486763377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BY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i="0" baseline="0" dirty="0">
                <a:solidFill>
                  <a:sysClr val="windowText" lastClr="000000"/>
                </a:solidFill>
                <a:effectLst/>
                <a:latin typeface="+mn-lt"/>
                <a:cs typeface="Times New Roman" panose="02020603050405020304" pitchFamily="18" charset="0"/>
              </a:rPr>
              <a:t>Исполнение бюджета по программам за 1 полугодие 2023 г. </a:t>
            </a:r>
            <a:endParaRPr lang="ru-BY" sz="1800" i="0" dirty="0">
              <a:solidFill>
                <a:sysClr val="windowText" lastClr="000000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>
              <a:defRPr sz="1800"/>
            </a:pPr>
            <a:r>
              <a:rPr lang="ru-RU" sz="1800" b="1" i="0" baseline="0" dirty="0">
                <a:solidFill>
                  <a:sysClr val="windowText" lastClr="000000"/>
                </a:solidFill>
                <a:effectLst/>
                <a:latin typeface="+mn-lt"/>
                <a:cs typeface="Times New Roman" panose="02020603050405020304" pitchFamily="18" charset="0"/>
              </a:rPr>
              <a:t>(тыс. руб., (</a:t>
            </a:r>
            <a:r>
              <a:rPr lang="ru-RU" sz="1800" b="1" i="0" baseline="0" dirty="0" err="1">
                <a:solidFill>
                  <a:sysClr val="windowText" lastClr="000000"/>
                </a:solidFill>
                <a:effectLst/>
                <a:latin typeface="+mn-lt"/>
                <a:cs typeface="Times New Roman" panose="02020603050405020304" pitchFamily="18" charset="0"/>
              </a:rPr>
              <a:t>уд.вес</a:t>
            </a:r>
            <a:r>
              <a:rPr lang="ru-RU" sz="1800" b="1" i="0" baseline="0" dirty="0">
                <a:solidFill>
                  <a:sysClr val="windowText" lastClr="000000"/>
                </a:solidFill>
                <a:effectLst/>
                <a:latin typeface="+mn-lt"/>
                <a:cs typeface="Times New Roman" panose="02020603050405020304" pitchFamily="18" charset="0"/>
              </a:rPr>
              <a:t> (%))</a:t>
            </a:r>
            <a:endParaRPr lang="ru-BY" sz="1800" i="0" dirty="0">
              <a:solidFill>
                <a:sysClr val="windowText" lastClr="000000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>
              <a:defRPr sz="1800"/>
            </a:pPr>
            <a:endParaRPr lang="ru-RU" sz="1800" dirty="0">
              <a:latin typeface="+mn-lt"/>
            </a:endParaRPr>
          </a:p>
        </c:rich>
      </c:tx>
      <c:layout>
        <c:manualLayout>
          <c:xMode val="edge"/>
          <c:yMode val="edge"/>
          <c:x val="0.21626906076086744"/>
          <c:y val="2.3277740726476861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BY"/>
        </a:p>
      </c:txPr>
    </c:title>
    <c:autoTitleDeleted val="0"/>
    <c:plotArea>
      <c:layout>
        <c:manualLayout>
          <c:layoutTarget val="inner"/>
          <c:xMode val="edge"/>
          <c:yMode val="edge"/>
          <c:x val="0.26392754847399763"/>
          <c:y val="0.27217740515127892"/>
          <c:w val="0.43441943204229877"/>
          <c:h val="0.60633985820186131"/>
        </c:manualLayout>
      </c:layout>
      <c:pieChart>
        <c:varyColors val="1"/>
        <c:ser>
          <c:idx val="0"/>
          <c:order val="0"/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spPr>
              <a:solidFill>
                <a:srgbClr val="FFFF00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F6CB-4275-B106-241D27889B6F}"/>
              </c:ext>
            </c:extLst>
          </c:dPt>
          <c:dPt>
            <c:idx val="1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F6CB-4275-B106-241D27889B6F}"/>
              </c:ext>
            </c:extLst>
          </c:dPt>
          <c:dPt>
            <c:idx val="2"/>
            <c:bubble3D val="0"/>
            <c:spPr>
              <a:solidFill>
                <a:srgbClr val="33CC33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F6CB-4275-B106-241D27889B6F}"/>
              </c:ext>
            </c:extLst>
          </c:dPt>
          <c:dPt>
            <c:idx val="3"/>
            <c:bubble3D val="0"/>
            <c:spPr>
              <a:solidFill>
                <a:srgbClr val="FF3399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7-F6CB-4275-B106-241D27889B6F}"/>
              </c:ext>
            </c:extLst>
          </c:dPt>
          <c:dPt>
            <c:idx val="4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9-F6CB-4275-B106-241D27889B6F}"/>
              </c:ext>
            </c:extLst>
          </c:dPt>
          <c:dPt>
            <c:idx val="5"/>
            <c:bubble3D val="0"/>
            <c:spPr>
              <a:solidFill>
                <a:srgbClr val="CC99FF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B-F6CB-4275-B106-241D27889B6F}"/>
              </c:ext>
            </c:extLst>
          </c:dPt>
          <c:dPt>
            <c:idx val="6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D-F6CB-4275-B106-241D27889B6F}"/>
              </c:ext>
            </c:extLst>
          </c:dPt>
          <c:dPt>
            <c:idx val="7"/>
            <c:bubble3D val="0"/>
            <c:spPr>
              <a:solidFill>
                <a:srgbClr val="990033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F-F6CB-4275-B106-241D27889B6F}"/>
              </c:ext>
            </c:extLst>
          </c:dPt>
          <c:dPt>
            <c:idx val="8"/>
            <c:bubble3D val="0"/>
            <c:spPr>
              <a:solidFill>
                <a:srgbClr val="DE8400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1-F6CB-4275-B106-241D27889B6F}"/>
              </c:ext>
            </c:extLst>
          </c:dPt>
          <c:dPt>
            <c:idx val="9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3-F6CB-4275-B106-241D27889B6F}"/>
              </c:ext>
            </c:extLst>
          </c:dPt>
          <c:dPt>
            <c:idx val="10"/>
            <c:bubble3D val="0"/>
            <c:spPr>
              <a:solidFill>
                <a:srgbClr val="990033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5-F6CB-4275-B106-241D27889B6F}"/>
              </c:ext>
            </c:extLst>
          </c:dPt>
          <c:dPt>
            <c:idx val="11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17-F6CB-4275-B106-241D27889B6F}"/>
              </c:ext>
            </c:extLst>
          </c:dPt>
          <c:dLbls>
            <c:dLbl>
              <c:idx val="0"/>
              <c:layout>
                <c:manualLayout>
                  <c:x val="-0.27027656213505108"/>
                  <c:y val="-6.9760130396102057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CB-4275-B106-241D27889B6F}"/>
                </c:ext>
              </c:extLst>
            </c:dLbl>
            <c:dLbl>
              <c:idx val="1"/>
              <c:layout>
                <c:manualLayout>
                  <c:x val="-0.13408135606019364"/>
                  <c:y val="-8.8747193755342443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BY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8249764536771168"/>
                      <c:h val="0.133793344262619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6CB-4275-B106-241D27889B6F}"/>
                </c:ext>
              </c:extLst>
            </c:dLbl>
            <c:dLbl>
              <c:idx val="2"/>
              <c:layout>
                <c:manualLayout>
                  <c:x val="1.5140166728424439E-2"/>
                  <c:y val="-0.11753248316253205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BY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230954821479167"/>
                      <c:h val="0.141492563539531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6CB-4275-B106-241D27889B6F}"/>
                </c:ext>
              </c:extLst>
            </c:dLbl>
            <c:dLbl>
              <c:idx val="3"/>
              <c:layout>
                <c:manualLayout>
                  <c:x val="0.16751697744850713"/>
                  <c:y val="-8.3237296752740497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6CB-4275-B106-241D27889B6F}"/>
                </c:ext>
              </c:extLst>
            </c:dLbl>
            <c:dLbl>
              <c:idx val="4"/>
              <c:layout>
                <c:manualLayout>
                  <c:x val="0.13904769221966637"/>
                  <c:y val="0.1276554207785596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6CB-4275-B106-241D27889B6F}"/>
                </c:ext>
              </c:extLst>
            </c:dLbl>
            <c:dLbl>
              <c:idx val="5"/>
              <c:layout>
                <c:manualLayout>
                  <c:x val="0.13848234193829387"/>
                  <c:y val="0.26298535892506431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6CB-4275-B106-241D27889B6F}"/>
                </c:ext>
              </c:extLst>
            </c:dLbl>
            <c:dLbl>
              <c:idx val="6"/>
              <c:layout>
                <c:manualLayout>
                  <c:x val="0.13848598767354128"/>
                  <c:y val="0.350209499666538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6CB-4275-B106-241D27889B6F}"/>
                </c:ext>
              </c:extLst>
            </c:dLbl>
            <c:dLbl>
              <c:idx val="7"/>
              <c:layout>
                <c:manualLayout>
                  <c:x val="-4.2451624795966994E-2"/>
                  <c:y val="0.2426517232353748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Комфортное жилье</a:t>
                    </a:r>
                    <a:r>
                      <a:rPr lang="ru-RU" baseline="0"/>
                      <a:t> </a:t>
                    </a:r>
                    <a:r>
                      <a:rPr lang="ru-RU"/>
                      <a:t>и благоприятная среда                         8 021,5               21,0%</a:t>
                    </a:r>
                    <a:r>
                      <a:rPr lang="ru-RU" baseline="0"/>
                      <a:t>
</a:t>
                    </a:r>
                    <a:endParaRPr lang="ru-RU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6CB-4275-B106-241D27889B6F}"/>
                </c:ext>
              </c:extLst>
            </c:dLbl>
            <c:dLbl>
              <c:idx val="8"/>
              <c:layout>
                <c:manualLayout>
                  <c:x val="-0.23616382595547469"/>
                  <c:y val="-7.3385059036812297E-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ru-RU" b="1"/>
                      <a:t>Здоровье народа и демографическая безопасность</a:t>
                    </a:r>
                    <a:r>
                      <a:rPr lang="ru-RU" b="1" baseline="0"/>
                      <a:t>                                8 808,6                                             23,0%
</a:t>
                    </a:r>
                    <a:endParaRPr lang="ru-RU" b="1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BY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246213476710986"/>
                      <c:h val="0.1733906950093462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F6CB-4275-B106-241D27889B6F}"/>
                </c:ext>
              </c:extLst>
            </c:dLbl>
            <c:dLbl>
              <c:idx val="9"/>
              <c:layout>
                <c:manualLayout>
                  <c:x val="-6.4820416592762222E-3"/>
                  <c:y val="-4.3275220754943125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Образование и молодежная политика                             </a:t>
                    </a:r>
                    <a:r>
                      <a:rPr lang="ru-RU" baseline="0" dirty="0"/>
                      <a:t>
15 897,7
41,6%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065434225866286"/>
                      <c:h val="0.1767909532094898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F6CB-4275-B106-241D27889B6F}"/>
                </c:ext>
              </c:extLst>
            </c:dLbl>
            <c:dLbl>
              <c:idx val="10"/>
              <c:layout>
                <c:manualLayout>
                  <c:x val="-1.3184004017600243E-2"/>
                  <c:y val="-0.17813479942051613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6CB-4275-B106-241D27889B6F}"/>
                </c:ext>
              </c:extLst>
            </c:dLbl>
            <c:dLbl>
              <c:idx val="11"/>
              <c:layout>
                <c:manualLayout>
                  <c:x val="5.8898163107688507E-2"/>
                  <c:y val="-1.3690719071499186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BY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849809948960841"/>
                      <c:h val="0.198497127468111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F6CB-4275-B106-241D27889B6F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BY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ysClr val="windowText" lastClr="000000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Лист1!$A$1:$A$12</c:f>
              <c:strCache>
                <c:ptCount val="10"/>
                <c:pt idx="0">
                  <c:v>Социальная защита</c:v>
                </c:pt>
                <c:pt idx="1">
                  <c:v>Культура Беларуси</c:v>
                </c:pt>
                <c:pt idx="2">
                  <c:v>Транспортный комплекс</c:v>
                </c:pt>
                <c:pt idx="3">
                  <c:v>Физическая культура и спорт</c:v>
                </c:pt>
                <c:pt idx="4">
                  <c:v>Управление государственными финансами и регулирование финансового рынка</c:v>
                </c:pt>
                <c:pt idx="5">
                  <c:v>Строительство жилья</c:v>
                </c:pt>
                <c:pt idx="6">
                  <c:v>Аграрный бизнес </c:v>
                </c:pt>
                <c:pt idx="7">
                  <c:v>Комфортное жилье и благоприятная среда</c:v>
                </c:pt>
                <c:pt idx="8">
                  <c:v>Здоровье народа и демографическая безопасность</c:v>
                </c:pt>
                <c:pt idx="9">
                  <c:v>Образование и молодежная политика</c:v>
                </c:pt>
              </c:strCache>
            </c:strRef>
          </c:cat>
          <c:val>
            <c:numRef>
              <c:f>Лист1!$B$1:$B$12</c:f>
              <c:numCache>
                <c:formatCode>#,##0.0</c:formatCode>
                <c:ptCount val="12"/>
                <c:pt idx="0">
                  <c:v>1231.9000000000001</c:v>
                </c:pt>
                <c:pt idx="1">
                  <c:v>1242.5</c:v>
                </c:pt>
                <c:pt idx="2">
                  <c:v>679</c:v>
                </c:pt>
                <c:pt idx="3">
                  <c:v>632.79999999999995</c:v>
                </c:pt>
                <c:pt idx="4">
                  <c:v>644</c:v>
                </c:pt>
                <c:pt idx="5">
                  <c:v>543.6</c:v>
                </c:pt>
                <c:pt idx="6">
                  <c:v>345.3</c:v>
                </c:pt>
                <c:pt idx="7">
                  <c:v>8021.5</c:v>
                </c:pt>
                <c:pt idx="8">
                  <c:v>8808.6</c:v>
                </c:pt>
                <c:pt idx="9">
                  <c:v>15897.7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F6CB-4275-B106-241D27889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2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BY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9224752115206076"/>
          <c:y val="0.45807895483366429"/>
          <c:w val="0.41558485481015667"/>
          <c:h val="0.231354986198788"/>
        </c:manualLayout>
      </c:layout>
      <c:pie3DChart>
        <c:varyColors val="1"/>
        <c:ser>
          <c:idx val="1"/>
          <c:order val="0"/>
          <c:explosion val="25"/>
          <c:dLbls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5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BY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'пол2012 район'!$A$12:$A$23</c:f>
              <c:strCache>
                <c:ptCount val="9"/>
                <c:pt idx="0">
                  <c:v>Заработная плата с начислениями</c:v>
                </c:pt>
                <c:pt idx="1">
                  <c:v>цен. Бумаги</c:v>
                </c:pt>
                <c:pt idx="2">
                  <c:v>Пит</c:v>
                </c:pt>
                <c:pt idx="3">
                  <c:v>прочие</c:v>
                </c:pt>
                <c:pt idx="5">
                  <c:v>Коммунальные</c:v>
                </c:pt>
                <c:pt idx="6">
                  <c:v>трансф</c:v>
                </c:pt>
                <c:pt idx="7">
                  <c:v>Субсидии</c:v>
                </c:pt>
                <c:pt idx="8">
                  <c:v>лекарственные средства</c:v>
                </c:pt>
              </c:strCache>
            </c:strRef>
          </c:cat>
          <c:val>
            <c:numRef>
              <c:f>'пол2012 район'!$B$12:$B$23</c:f>
            </c:numRef>
          </c:val>
          <c:extLst>
            <c:ext xmlns:c16="http://schemas.microsoft.com/office/drawing/2014/chart" uri="{C3380CC4-5D6E-409C-BE32-E72D297353CC}">
              <c16:uniqueId val="{00000009-7470-4926-A20F-BF8A35C6D924}"/>
            </c:ext>
          </c:extLst>
        </c:ser>
        <c:ser>
          <c:idx val="2"/>
          <c:order val="1"/>
          <c:explosion val="25"/>
          <c:dLbls>
            <c:numFmt formatCode="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5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BY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'пол2012 район'!$A$12:$A$23</c:f>
              <c:strCache>
                <c:ptCount val="9"/>
                <c:pt idx="0">
                  <c:v>Заработная плата с начислениями</c:v>
                </c:pt>
                <c:pt idx="1">
                  <c:v>цен. Бумаги</c:v>
                </c:pt>
                <c:pt idx="2">
                  <c:v>Пит</c:v>
                </c:pt>
                <c:pt idx="3">
                  <c:v>прочие</c:v>
                </c:pt>
                <c:pt idx="5">
                  <c:v>Коммунальные</c:v>
                </c:pt>
                <c:pt idx="6">
                  <c:v>трансф</c:v>
                </c:pt>
                <c:pt idx="7">
                  <c:v>Субсидии</c:v>
                </c:pt>
                <c:pt idx="8">
                  <c:v>лекарственные средства</c:v>
                </c:pt>
              </c:strCache>
            </c:strRef>
          </c:cat>
          <c:val>
            <c:numRef>
              <c:f>'пол2012 район'!$C$12:$C$23</c:f>
            </c:numRef>
          </c:val>
          <c:extLst>
            <c:ext xmlns:c16="http://schemas.microsoft.com/office/drawing/2014/chart" uri="{C3380CC4-5D6E-409C-BE32-E72D297353CC}">
              <c16:uniqueId val="{00000013-7470-4926-A20F-BF8A35C6D9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45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BY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ru-RU" sz="1800" b="1">
                <a:solidFill>
                  <a:sysClr val="windowText" lastClr="000000"/>
                </a:solidFill>
                <a:latin typeface="+mn-lt"/>
                <a:cs typeface="Times New Roman" panose="02020603050405020304" pitchFamily="18" charset="0"/>
              </a:rPr>
              <a:t>Исполнение бюджета по статьям за 1 полугодие 2023г.                                               (тыс. рублей, уд.вес (%))</a:t>
            </a:r>
          </a:p>
        </c:rich>
      </c:tx>
      <c:layout>
        <c:manualLayout>
          <c:xMode val="edge"/>
          <c:yMode val="edge"/>
          <c:x val="0.18827540507641721"/>
          <c:y val="8.163893264273795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BY"/>
        </a:p>
      </c:txPr>
    </c:title>
    <c:autoTitleDeleted val="0"/>
    <c:plotArea>
      <c:layout>
        <c:manualLayout>
          <c:layoutTarget val="inner"/>
          <c:xMode val="edge"/>
          <c:yMode val="edge"/>
          <c:x val="0.28823817149902509"/>
          <c:y val="0.16063482364244933"/>
          <c:w val="0.42365206041038722"/>
          <c:h val="0.61796369023635278"/>
        </c:manualLayout>
      </c:layout>
      <c:pieChart>
        <c:varyColors val="1"/>
        <c:ser>
          <c:idx val="0"/>
          <c:order val="0"/>
          <c:spPr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explosion val="1"/>
            <c:spPr>
              <a:solidFill>
                <a:schemeClr val="accent1">
                  <a:lumMod val="50000"/>
                </a:schemeClr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1-81EB-4156-9DBE-7CD295B2C9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3-81EB-4156-9DBE-7CD295B2C9F2}"/>
              </c:ext>
            </c:extLst>
          </c:dPt>
          <c:dPt>
            <c:idx val="2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5-81EB-4156-9DBE-7CD295B2C9F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7-81EB-4156-9DBE-7CD295B2C9F2}"/>
              </c:ext>
            </c:extLst>
          </c:dPt>
          <c:dPt>
            <c:idx val="4"/>
            <c:bubble3D val="0"/>
            <c:spPr>
              <a:solidFill>
                <a:srgbClr val="990033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9-81EB-4156-9DBE-7CD295B2C9F2}"/>
              </c:ext>
            </c:extLst>
          </c:dPt>
          <c:dPt>
            <c:idx val="5"/>
            <c:bubble3D val="0"/>
            <c:spPr>
              <a:solidFill>
                <a:srgbClr val="00CC00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B-81EB-4156-9DBE-7CD295B2C9F2}"/>
              </c:ext>
            </c:extLst>
          </c:dPt>
          <c:dPt>
            <c:idx val="6"/>
            <c:bubble3D val="0"/>
            <c:spPr>
              <a:solidFill>
                <a:srgbClr val="FF4F8A"/>
              </a:solidFill>
              <a:ln w="19050"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  <c:extLst>
              <c:ext xmlns:c16="http://schemas.microsoft.com/office/drawing/2014/chart" uri="{C3380CC4-5D6E-409C-BE32-E72D297353CC}">
                <c16:uniqueId val="{0000000D-81EB-4156-9DBE-7CD295B2C9F2}"/>
              </c:ext>
            </c:extLst>
          </c:dPt>
          <c:dLbls>
            <c:dLbl>
              <c:idx val="0"/>
              <c:layout>
                <c:manualLayout>
                  <c:x val="-6.4147240072278774E-2"/>
                  <c:y val="-1.8885621826156433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043232933219801"/>
                      <c:h val="0.167631941693088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1EB-4156-9DBE-7CD295B2C9F2}"/>
                </c:ext>
              </c:extLst>
            </c:dLbl>
            <c:dLbl>
              <c:idx val="1"/>
              <c:layout>
                <c:manualLayout>
                  <c:x val="3.5486061320807394E-2"/>
                  <c:y val="-2.910189821194379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009837782920125"/>
                      <c:h val="0.12776492958588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1EB-4156-9DBE-7CD295B2C9F2}"/>
                </c:ext>
              </c:extLst>
            </c:dLbl>
            <c:dLbl>
              <c:idx val="2"/>
              <c:layout>
                <c:manualLayout>
                  <c:x val="5.634254016541921E-2"/>
                  <c:y val="-0.22771491576946157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460398777377537"/>
                      <c:h val="0.167631844976928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81EB-4156-9DBE-7CD295B2C9F2}"/>
                </c:ext>
              </c:extLst>
            </c:dLbl>
            <c:dLbl>
              <c:idx val="3"/>
              <c:layout>
                <c:manualLayout>
                  <c:x val="0.10887302299921144"/>
                  <c:y val="-0.21763707634208135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7731631197387532"/>
                      <c:h val="0.207107447308219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81EB-4156-9DBE-7CD295B2C9F2}"/>
                </c:ext>
              </c:extLst>
            </c:dLbl>
            <c:dLbl>
              <c:idx val="4"/>
              <c:layout>
                <c:manualLayout>
                  <c:x val="0.15551628170851287"/>
                  <c:y val="-9.502372208212749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628553065404413"/>
                      <c:h val="0.169400862149733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81EB-4156-9DBE-7CD295B2C9F2}"/>
                </c:ext>
              </c:extLst>
            </c:dLbl>
            <c:dLbl>
              <c:idx val="5"/>
              <c:layout>
                <c:manualLayout>
                  <c:x val="7.6400383413017081E-2"/>
                  <c:y val="1.0616008620862143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894753788576768"/>
                      <c:h val="0.1797324623543935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81EB-4156-9DBE-7CD295B2C9F2}"/>
                </c:ext>
              </c:extLst>
            </c:dLbl>
            <c:dLbl>
              <c:idx val="6"/>
              <c:layout>
                <c:manualLayout>
                  <c:x val="-0.18021899171563804"/>
                  <c:y val="6.4697788779495238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159097804206294"/>
                      <c:h val="0.167632003775597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81EB-4156-9DBE-7CD295B2C9F2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no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BY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Лист1!$A$3:$A$9</c:f>
              <c:strCache>
                <c:ptCount val="7"/>
                <c:pt idx="0">
                  <c:v>Заработная плата с отчислениями</c:v>
                </c:pt>
                <c:pt idx="1">
                  <c:v>Прочие статьи</c:v>
                </c:pt>
                <c:pt idx="2">
                  <c:v>Субсидии организациям</c:v>
                </c:pt>
                <c:pt idx="3">
                  <c:v>Оплата коммунальных услуг</c:v>
                </c:pt>
                <c:pt idx="4">
                  <c:v>Трансферты населению</c:v>
                </c:pt>
                <c:pt idx="5">
                  <c:v>Продукты питания</c:v>
                </c:pt>
                <c:pt idx="6">
                  <c:v>Лекарственные средства и изделия медицинского назначения</c:v>
                </c:pt>
              </c:strCache>
            </c:strRef>
          </c:cat>
          <c:val>
            <c:numRef>
              <c:f>Лист1!$B$3:$B$9</c:f>
              <c:numCache>
                <c:formatCode>#,##0.0</c:formatCode>
                <c:ptCount val="7"/>
                <c:pt idx="0">
                  <c:v>22521.7</c:v>
                </c:pt>
                <c:pt idx="1">
                  <c:v>8430.0999999999985</c:v>
                </c:pt>
                <c:pt idx="2">
                  <c:v>4872.3</c:v>
                </c:pt>
                <c:pt idx="3">
                  <c:v>3186.7</c:v>
                </c:pt>
                <c:pt idx="4">
                  <c:v>1654.8</c:v>
                </c:pt>
                <c:pt idx="5">
                  <c:v>942.7</c:v>
                </c:pt>
                <c:pt idx="6">
                  <c:v>775.3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1EB-4156-9DBE-7CD295B2C9F2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81EB-4156-9DBE-7CD295B2C9F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81EB-4156-9DBE-7CD295B2C9F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81EB-4156-9DBE-7CD295B2C9F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81EB-4156-9DBE-7CD295B2C9F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81EB-4156-9DBE-7CD295B2C9F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81EB-4156-9DBE-7CD295B2C9F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81EB-4156-9DBE-7CD295B2C9F2}"/>
              </c:ext>
            </c:extLst>
          </c:dPt>
          <c:cat>
            <c:strRef>
              <c:f>Лист1!$A$3:$A$9</c:f>
              <c:strCache>
                <c:ptCount val="7"/>
                <c:pt idx="0">
                  <c:v>Заработная плата с отчислениями</c:v>
                </c:pt>
                <c:pt idx="1">
                  <c:v>Прочие статьи</c:v>
                </c:pt>
                <c:pt idx="2">
                  <c:v>Субсидии организациям</c:v>
                </c:pt>
                <c:pt idx="3">
                  <c:v>Оплата коммунальных услуг</c:v>
                </c:pt>
                <c:pt idx="4">
                  <c:v>Трансферты населению</c:v>
                </c:pt>
                <c:pt idx="5">
                  <c:v>Продукты питания</c:v>
                </c:pt>
                <c:pt idx="6">
                  <c:v>Лекарственные средства и изделия медицинского назначения</c:v>
                </c:pt>
              </c:strCache>
            </c:strRef>
          </c:cat>
          <c:val>
            <c:numRef>
              <c:f>Лист1!$C$3:$C$9</c:f>
              <c:numCache>
                <c:formatCode>0.0</c:formatCode>
                <c:ptCount val="7"/>
                <c:pt idx="0">
                  <c:v>53.137770269632597</c:v>
                </c:pt>
                <c:pt idx="1">
                  <c:v>19.890004624430201</c:v>
                </c:pt>
                <c:pt idx="2">
                  <c:v>11.495720042658011</c:v>
                </c:pt>
                <c:pt idx="3">
                  <c:v>7.5187100671014262</c:v>
                </c:pt>
                <c:pt idx="4">
                  <c:v>3.904340358063024</c:v>
                </c:pt>
                <c:pt idx="5">
                  <c:v>2.2242093639992833</c:v>
                </c:pt>
                <c:pt idx="6">
                  <c:v>1.8292452741154597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81EB-4156-9DBE-7CD295B2C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3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BY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0.77524</cdr:x>
      <cdr:y>0.96275</cdr:y>
    </cdr:from>
    <cdr:to>
      <cdr:x>0.77301</cdr:x>
      <cdr:y>0.963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249521" y="9247639"/>
          <a:ext cx="1790311" cy="4023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  <cdr:relSizeAnchor xmlns:cdr="http://schemas.openxmlformats.org/drawingml/2006/chartDrawing">
    <cdr:from>
      <cdr:x>0.02675</cdr:x>
      <cdr:y>0.73222</cdr:y>
    </cdr:from>
    <cdr:to>
      <cdr:x>0.02675</cdr:x>
      <cdr:y>0.73247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32397" y="6577235"/>
          <a:ext cx="10201132" cy="23544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  <cdr:relSizeAnchor xmlns:cdr="http://schemas.openxmlformats.org/drawingml/2006/chartDrawing">
    <cdr:from>
      <cdr:x>0.8665</cdr:x>
      <cdr:y>0.9995</cdr:y>
    </cdr:from>
    <cdr:to>
      <cdr:x>0.86502</cdr:x>
      <cdr:y>0.9995</cdr:y>
    </cdr:to>
    <cdr:sp macro="" textlink="">
      <cdr:nvSpPr>
        <cdr:cNvPr id="4" name="TextBox 3"/>
        <cdr:cNvSpPr txBox="1"/>
      </cdr:nvSpPr>
      <cdr:spPr>
        <a:xfrm xmlns:a="http://schemas.openxmlformats.org/drawingml/2006/main" flipV="1">
          <a:off x="10443457" y="9649944"/>
          <a:ext cx="1177043" cy="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  <cdr:relSizeAnchor xmlns:cdr="http://schemas.openxmlformats.org/drawingml/2006/chartDrawing">
    <cdr:from>
      <cdr:x>0.77524</cdr:x>
      <cdr:y>0.96275</cdr:y>
    </cdr:from>
    <cdr:to>
      <cdr:x>0.77301</cdr:x>
      <cdr:y>0.963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8249521" y="9247639"/>
          <a:ext cx="1790311" cy="4023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  <cdr:relSizeAnchor xmlns:cdr="http://schemas.openxmlformats.org/drawingml/2006/chartDrawing">
    <cdr:from>
      <cdr:x>0.02675</cdr:x>
      <cdr:y>0.73222</cdr:y>
    </cdr:from>
    <cdr:to>
      <cdr:x>0.02675</cdr:x>
      <cdr:y>0.73247</cdr:y>
    </cdr:to>
    <cdr:sp macro="" textlink="">
      <cdr:nvSpPr>
        <cdr:cNvPr id="6" name="TextBox 2"/>
        <cdr:cNvSpPr txBox="1"/>
      </cdr:nvSpPr>
      <cdr:spPr>
        <a:xfrm xmlns:a="http://schemas.openxmlformats.org/drawingml/2006/main">
          <a:off x="332397" y="6577235"/>
          <a:ext cx="10201132" cy="23544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  <cdr:relSizeAnchor xmlns:cdr="http://schemas.openxmlformats.org/drawingml/2006/chartDrawing">
    <cdr:from>
      <cdr:x>0.8665</cdr:x>
      <cdr:y>0.9995</cdr:y>
    </cdr:from>
    <cdr:to>
      <cdr:x>0.86502</cdr:x>
      <cdr:y>0.9995</cdr:y>
    </cdr:to>
    <cdr:sp macro="" textlink="">
      <cdr:nvSpPr>
        <cdr:cNvPr id="7" name="TextBox 3"/>
        <cdr:cNvSpPr txBox="1"/>
      </cdr:nvSpPr>
      <cdr:spPr>
        <a:xfrm xmlns:a="http://schemas.openxmlformats.org/drawingml/2006/main" flipV="1">
          <a:off x="10443457" y="9649944"/>
          <a:ext cx="1177043" cy="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  <cdr:relSizeAnchor xmlns:cdr="http://schemas.openxmlformats.org/drawingml/2006/chartDrawing">
    <cdr:from>
      <cdr:x>0.8525</cdr:x>
      <cdr:y>0.9725</cdr:y>
    </cdr:from>
    <cdr:to>
      <cdr:x>0.85225</cdr:x>
      <cdr:y>0.97374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9713520" y="9419105"/>
          <a:ext cx="1692948" cy="3115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  <cdr:relSizeAnchor xmlns:cdr="http://schemas.openxmlformats.org/drawingml/2006/chartDrawing">
    <cdr:from>
      <cdr:x>0.77524</cdr:x>
      <cdr:y>0.96275</cdr:y>
    </cdr:from>
    <cdr:to>
      <cdr:x>0.77301</cdr:x>
      <cdr:y>0.963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8249521" y="9247639"/>
          <a:ext cx="1790311" cy="4023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  <cdr:relSizeAnchor xmlns:cdr="http://schemas.openxmlformats.org/drawingml/2006/chartDrawing">
    <cdr:from>
      <cdr:x>0.02675</cdr:x>
      <cdr:y>0.73222</cdr:y>
    </cdr:from>
    <cdr:to>
      <cdr:x>0.02675</cdr:x>
      <cdr:y>0.73247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332397" y="6577235"/>
          <a:ext cx="10201132" cy="23544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  <cdr:relSizeAnchor xmlns:cdr="http://schemas.openxmlformats.org/drawingml/2006/chartDrawing">
    <cdr:from>
      <cdr:x>0.8665</cdr:x>
      <cdr:y>0.9995</cdr:y>
    </cdr:from>
    <cdr:to>
      <cdr:x>0.86502</cdr:x>
      <cdr:y>0.9995</cdr:y>
    </cdr:to>
    <cdr:sp macro="" textlink="">
      <cdr:nvSpPr>
        <cdr:cNvPr id="11" name="TextBox 3"/>
        <cdr:cNvSpPr txBox="1"/>
      </cdr:nvSpPr>
      <cdr:spPr>
        <a:xfrm xmlns:a="http://schemas.openxmlformats.org/drawingml/2006/main" flipV="1">
          <a:off x="10443457" y="9649944"/>
          <a:ext cx="1177043" cy="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  <cdr:relSizeAnchor xmlns:cdr="http://schemas.openxmlformats.org/drawingml/2006/chartDrawing">
    <cdr:from>
      <cdr:x>0.77524</cdr:x>
      <cdr:y>0.96275</cdr:y>
    </cdr:from>
    <cdr:to>
      <cdr:x>0.77301</cdr:x>
      <cdr:y>0.963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8249521" y="9247639"/>
          <a:ext cx="1790311" cy="4023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  <cdr:relSizeAnchor xmlns:cdr="http://schemas.openxmlformats.org/drawingml/2006/chartDrawing">
    <cdr:from>
      <cdr:x>0.02675</cdr:x>
      <cdr:y>0.73222</cdr:y>
    </cdr:from>
    <cdr:to>
      <cdr:x>0.02675</cdr:x>
      <cdr:y>0.73247</cdr:y>
    </cdr:to>
    <cdr:sp macro="" textlink="">
      <cdr:nvSpPr>
        <cdr:cNvPr id="13" name="TextBox 2"/>
        <cdr:cNvSpPr txBox="1"/>
      </cdr:nvSpPr>
      <cdr:spPr>
        <a:xfrm xmlns:a="http://schemas.openxmlformats.org/drawingml/2006/main">
          <a:off x="332397" y="6577235"/>
          <a:ext cx="10201132" cy="23544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  <cdr:relSizeAnchor xmlns:cdr="http://schemas.openxmlformats.org/drawingml/2006/chartDrawing">
    <cdr:from>
      <cdr:x>0.8665</cdr:x>
      <cdr:y>0.9995</cdr:y>
    </cdr:from>
    <cdr:to>
      <cdr:x>0.86502</cdr:x>
      <cdr:y>0.9995</cdr:y>
    </cdr:to>
    <cdr:sp macro="" textlink="">
      <cdr:nvSpPr>
        <cdr:cNvPr id="14" name="TextBox 3"/>
        <cdr:cNvSpPr txBox="1"/>
      </cdr:nvSpPr>
      <cdr:spPr>
        <a:xfrm xmlns:a="http://schemas.openxmlformats.org/drawingml/2006/main" flipV="1">
          <a:off x="10443457" y="9649944"/>
          <a:ext cx="1177043" cy="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LID4096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0.07395</cdr:x>
      <cdr:y>1.45815E-7</cdr:y>
    </cdr:from>
    <cdr:to>
      <cdr:x>0.92598</cdr:x>
      <cdr:y>0.10101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75633" y="1"/>
          <a:ext cx="7784180" cy="6926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700" b="1" dirty="0">
              <a:cs typeface="Times New Roman" panose="02020603050405020304" pitchFamily="18" charset="0"/>
            </a:rPr>
            <a:t>             Структура доходов консолидированного бюджета Кричевского района</a:t>
          </a:r>
        </a:p>
        <a:p xmlns:a="http://schemas.openxmlformats.org/drawingml/2006/main">
          <a:r>
            <a:rPr lang="ru-RU" sz="1700" b="1" dirty="0">
              <a:cs typeface="Times New Roman" panose="02020603050405020304" pitchFamily="18" charset="0"/>
            </a:rPr>
            <a:t>за 1 полугодие 2023 г. </a:t>
          </a:r>
          <a:r>
            <a:rPr lang="ru-RU" sz="1700" dirty="0">
              <a:cs typeface="Times New Roman" panose="02020603050405020304" pitchFamily="18" charset="0"/>
            </a:rPr>
            <a:t>(</a:t>
          </a:r>
          <a:r>
            <a:rPr lang="ru-RU" sz="1700" i="1" dirty="0">
              <a:cs typeface="Times New Roman" panose="02020603050405020304" pitchFamily="18" charset="0"/>
            </a:rPr>
            <a:t>всего</a:t>
          </a:r>
          <a:r>
            <a:rPr lang="ru-RU" sz="1700" dirty="0">
              <a:cs typeface="Times New Roman" panose="02020603050405020304" pitchFamily="18" charset="0"/>
            </a:rPr>
            <a:t> – </a:t>
          </a:r>
          <a:r>
            <a:rPr lang="ru-RU" sz="1700" b="1" dirty="0">
              <a:cs typeface="Times New Roman" panose="02020603050405020304" pitchFamily="18" charset="0"/>
            </a:rPr>
            <a:t>41 359,8 </a:t>
          </a:r>
          <a:r>
            <a:rPr lang="ru-RU" sz="1700" i="1" dirty="0">
              <a:cs typeface="Times New Roman" panose="02020603050405020304" pitchFamily="18" charset="0"/>
            </a:rPr>
            <a:t>тыс. рублей</a:t>
          </a:r>
          <a:r>
            <a:rPr lang="ru-RU" sz="1700" dirty="0">
              <a:cs typeface="Times New Roman" panose="02020603050405020304" pitchFamily="18" charset="0"/>
            </a:rPr>
            <a:t>, </a:t>
          </a:r>
          <a:r>
            <a:rPr lang="ru-RU" sz="1700" b="1" dirty="0">
              <a:cs typeface="Times New Roman" panose="02020603050405020304" pitchFamily="18" charset="0"/>
            </a:rPr>
            <a:t>127,9 %</a:t>
          </a:r>
          <a:r>
            <a:rPr lang="ru-RU" sz="1700" dirty="0">
              <a:cs typeface="Times New Roman" panose="02020603050405020304" pitchFamily="18" charset="0"/>
            </a:rPr>
            <a:t> </a:t>
          </a:r>
          <a:r>
            <a:rPr lang="ru-RU" sz="1700" i="1" dirty="0">
              <a:cs typeface="Times New Roman" panose="02020603050405020304" pitchFamily="18" charset="0"/>
            </a:rPr>
            <a:t>к 1 полугодию 2022 </a:t>
          </a:r>
          <a:r>
            <a:rPr lang="ru-RU" sz="1700" dirty="0">
              <a:cs typeface="Times New Roman" panose="02020603050405020304" pitchFamily="18" charset="0"/>
            </a:rPr>
            <a:t>г.)</a:t>
          </a:r>
          <a:endParaRPr lang="ru-RU" sz="1500" dirty="0"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0.78217</cdr:x>
      <cdr:y>0.63058</cdr:y>
    </cdr:from>
    <cdr:to>
      <cdr:x>0.8868</cdr:x>
      <cdr:y>0.77213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36172" y="40735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0.80715</cdr:x>
      <cdr:y>0.85845</cdr:y>
    </cdr:from>
    <cdr:to>
      <cdr:x>0.91177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054453" y="615711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0.82689</cdr:x>
      <cdr:y>0.61806</cdr:y>
    </cdr:from>
    <cdr:to>
      <cdr:x>0.91027</cdr:x>
      <cdr:y>0.7768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836172" y="40735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0.85168</cdr:x>
      <cdr:y>0.86683</cdr:y>
    </cdr:from>
    <cdr:to>
      <cdr:x>0.84994</cdr:x>
      <cdr:y>0.8678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054453" y="6157119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0.83913</cdr:x>
      <cdr:y>0.94322</cdr:y>
    </cdr:from>
    <cdr:to>
      <cdr:x>0.83863</cdr:x>
      <cdr:y>0.94445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935390" y="6047978"/>
          <a:ext cx="1656954" cy="4119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E7B45C1A-EFC2-4292-B6E0-8DDE3DA1BD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E15C282-F715-4F6F-B264-465625784A4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9773364-274B-4E8D-A1B8-0BCAAD1B48E6}" type="datetimeFigureOut">
              <a:rPr lang="ru-RU"/>
              <a:pPr>
                <a:defRPr/>
              </a:pPr>
              <a:t>31.07.2023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FCE8FB4B-E4A2-4F13-8091-08FA6D0E7D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F31B73C2-C510-4751-A89C-E0E7CF61E3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714875"/>
            <a:ext cx="5486400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9DBC1D-C0AF-4011-9E27-E1FA5B61A82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988F71-D306-4356-BD6F-9A97DDA51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9428163"/>
            <a:ext cx="29718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DD2DB5F-5677-4EA4-8165-8E5A5A7B894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243276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2A7AE0-C71C-4020-9EE4-429AA278F603}" type="slidenum">
              <a:rPr lang="ru-RU" altLang="ru-RU" smtClean="0">
                <a:latin typeface="Tahom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altLang="ru-RU">
              <a:latin typeface="Tahom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D2DB5F-5677-4EA4-8165-8E5A5A7B8948}" type="slidenum">
              <a:rPr lang="ru-RU" altLang="en-US" smtClean="0"/>
              <a:pPr>
                <a:defRPr/>
              </a:pPr>
              <a:t>3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2852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BY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D2DB5F-5677-4EA4-8165-8E5A5A7B8948}" type="slidenum">
              <a:rPr lang="ru-RU" altLang="en-US" smtClean="0"/>
              <a:pPr>
                <a:defRPr/>
              </a:pPr>
              <a:t>4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17350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BY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DD2DB5F-5677-4EA4-8165-8E5A5A7B8948}" type="slidenum">
              <a:rPr lang="ru-RU" altLang="en-US" smtClean="0"/>
              <a:pPr>
                <a:defRPr/>
              </a:pPr>
              <a:t>5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074731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AE77E2-2CDB-45AC-BDAE-24EAD2993C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5B856EA-4293-439E-A87C-01D45120B1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947A05-FB85-4EDE-8FB3-CE8E1EF24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FBB843-6171-4602-859B-1636B6CC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E320C0-91A3-4040-BE4C-8C44C417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51465-A0DD-4146-9DA6-7E9E6DBC505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3962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12014-A0DC-4572-B68A-348ABBD5C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3C4D0B-C3C0-4ABB-B51B-6D807DCB6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947A05-FB85-4EDE-8FB3-CE8E1EF24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FBB843-6171-4602-859B-1636B6CC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E320C0-91A3-4040-BE4C-8C44C417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25635-D702-4CBF-B20E-B4F755099E9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455762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472E8-D88C-4455-9BA9-C74F787D2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13AC43-EB54-4785-82C3-0082739AC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947A05-FB85-4EDE-8FB3-CE8E1EF24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FBB843-6171-4602-859B-1636B6CC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E320C0-91A3-4040-BE4C-8C44C417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F962C-298D-4510-BE06-8F41F7040B6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370919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4A750A-9CC9-41FB-83B3-73DAAA0FD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9C258AC-6176-48AF-BD9F-E78B5ADE2B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701780-2161-4429-BD65-FC38170F6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CE947A05-FB85-4EDE-8FB3-CE8E1EF24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C1FBB843-6171-4602-859B-1636B6CC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AE320C0-91A3-4040-BE4C-8C44C417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77CCD-2338-4D58-B82C-970A9EA2B99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100244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E0E135-CF71-4E26-A790-F637B6A85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B7B807-0624-43A1-AF98-DA6CFE3D4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FB96145-7C01-40BA-9E85-72F20234DA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8A8F4C0-1D91-4E09-A621-09E17C5E9F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EE8EAE9-C85B-4E67-B98A-D392584C0A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CE947A05-FB85-4EDE-8FB3-CE8E1EF24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C1FBB843-6171-4602-859B-1636B6CC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7AE320C0-91A3-4040-BE4C-8C44C417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CFC5E-3E48-44E1-8FAE-9D0901B468D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37390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272547-1469-464A-B9AF-C8EA34651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CE947A05-FB85-4EDE-8FB3-CE8E1EF24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C1FBB843-6171-4602-859B-1636B6CC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7AE320C0-91A3-4040-BE4C-8C44C417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8E731-DDF7-412C-A7DF-A9BD8AE2B6C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17234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CE947A05-FB85-4EDE-8FB3-CE8E1EF24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C1FBB843-6171-4602-859B-1636B6CC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7AE320C0-91A3-4040-BE4C-8C44C417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3FF07-E17F-4021-8EA2-B65AD03A92D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86632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3CA107-B181-4573-A310-39AAA4023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712B4E-6F81-46A4-A61C-A83EE901A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4BDE2E0-D64A-45C5-87F3-A0585E765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CE947A05-FB85-4EDE-8FB3-CE8E1EF24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C1FBB843-6171-4602-859B-1636B6CC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AE320C0-91A3-4040-BE4C-8C44C417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6913B-B19D-4E69-84C2-EF0659AE726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89845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1BFDB4-779D-4869-BDAC-FF6AAC280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24C0D7F-81D3-4919-A54B-06C4B49826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73BA4F-9A51-4445-8C0F-40BA4674BD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CE947A05-FB85-4EDE-8FB3-CE8E1EF24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C1FBB843-6171-4602-859B-1636B6CC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AE320C0-91A3-4040-BE4C-8C44C417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B5353-5C6D-4F7F-8E31-CCF4A5CCD16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064162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99538D-AF6A-4D97-A5DC-A57D0FC88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D71ED3-FD65-4608-A63A-224E7D88A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947A05-FB85-4EDE-8FB3-CE8E1EF24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FBB843-6171-4602-859B-1636B6CC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E320C0-91A3-4040-BE4C-8C44C417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1FE61-0C3C-4F95-B3F4-9E72F44F9A9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759319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FE68412-5D9F-4D05-BC71-8FA6BF0A21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3CEDFF0-2865-4A30-B421-1CD1FE6AE6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947A05-FB85-4EDE-8FB3-CE8E1EF24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FBB843-6171-4602-859B-1636B6CC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E320C0-91A3-4040-BE4C-8C44C4170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4C713-884B-461D-8FB4-FCF466115AB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716192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D4A3913-E909-4892-8928-6F0FFF9C85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8E61E5E-996E-4A78-AEB7-28980C6389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447C1CA-40FF-406B-AAD9-8BE8E0C9C9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45F9B-EBCE-439A-8920-B1BA8CDF4C2D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7300926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947A05-FB85-4EDE-8FB3-CE8E1EF24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FBB843-6171-4602-859B-1636B6CC2F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E320C0-91A3-4040-BE4C-8C44C41701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DF857C4-485F-47C5-94D0-709B9E3900A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5"/>
          <p:cNvSpPr>
            <a:spLocks noChangeArrowheads="1" noChangeShapeType="1" noTextEdit="1"/>
          </p:cNvSpPr>
          <p:nvPr/>
        </p:nvSpPr>
        <p:spPr bwMode="auto">
          <a:xfrm>
            <a:off x="331590" y="1484784"/>
            <a:ext cx="8640960" cy="355535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8833"/>
              </a:avLst>
            </a:prstTxWarp>
          </a:bodyPr>
          <a:lstStyle/>
          <a:p>
            <a:pPr algn="ctr"/>
            <a:r>
              <a:rPr lang="ru-RU" sz="3600" kern="1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2998"/>
                    </a:srgbClr>
                  </a:outerShdw>
                </a:effectLst>
                <a:latin typeface="Impact" panose="020B0806030902050204" pitchFamily="34" charset="0"/>
              </a:rPr>
              <a:t>Исполнение бюджета </a:t>
            </a:r>
          </a:p>
          <a:p>
            <a:pPr algn="ctr"/>
            <a:r>
              <a:rPr lang="ru-RU" sz="3600" kern="1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2998"/>
                    </a:srgbClr>
                  </a:outerShdw>
                </a:effectLst>
                <a:latin typeface="Impact" panose="020B0806030902050204" pitchFamily="34" charset="0"/>
              </a:rPr>
              <a:t>Кричевского района </a:t>
            </a:r>
          </a:p>
          <a:p>
            <a:pPr algn="ctr"/>
            <a:r>
              <a:rPr lang="ru-RU" sz="3600" kern="1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2998"/>
                    </a:srgbClr>
                  </a:outerShdw>
                </a:effectLst>
                <a:latin typeface="Impact" panose="020B0806030902050204" pitchFamily="34" charset="0"/>
              </a:rPr>
              <a:t>за  первое полугодие </a:t>
            </a:r>
          </a:p>
          <a:p>
            <a:pPr algn="ctr"/>
            <a:r>
              <a:rPr lang="ru-RU" sz="3600" kern="1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2998"/>
                    </a:srgbClr>
                  </a:outerShdw>
                </a:effectLst>
                <a:latin typeface="Impact" panose="020B0806030902050204" pitchFamily="34" charset="0"/>
              </a:rPr>
              <a:t>2023 года</a:t>
            </a:r>
          </a:p>
        </p:txBody>
      </p:sp>
      <p:sp>
        <p:nvSpPr>
          <p:cNvPr id="4100" name="Номер слайда 2">
            <a:extLst>
              <a:ext uri="{FF2B5EF4-FFF2-40B4-BE49-F238E27FC236}">
                <a16:creationId xmlns:a16="http://schemas.microsoft.com/office/drawing/2014/main" id="{77E88AF4-D7B6-4F8E-B39A-F382C3669D4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801100" y="6492875"/>
            <a:ext cx="3429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57B1E8-5939-4FDA-B5CE-CCA331B950CD}" type="slidenum">
              <a:rPr lang="ru-RU" alt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744">
              <a:srgbClr val="FFFFFF"/>
            </a:gs>
            <a:gs pos="4700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2">
            <a:extLst>
              <a:ext uri="{FF2B5EF4-FFF2-40B4-BE49-F238E27FC236}">
                <a16:creationId xmlns:a16="http://schemas.microsoft.com/office/drawing/2014/main" id="{639E768D-50AD-45E2-B57B-1621F1255A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886825" y="6402388"/>
            <a:ext cx="257175" cy="45561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0B64D78-B02C-46E6-B0C7-FFA281A161CA}" type="slidenum">
              <a:rPr lang="ru-RU" alt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939A118-8968-434B-96DD-A9B3472392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6714679"/>
              </p:ext>
            </p:extLst>
          </p:nvPr>
        </p:nvGraphicFramePr>
        <p:xfrm>
          <a:off x="179512" y="0"/>
          <a:ext cx="8964488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907">
              <a:srgbClr val="FFFFFF"/>
            </a:gs>
            <a:gs pos="5000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2">
            <a:extLst>
              <a:ext uri="{FF2B5EF4-FFF2-40B4-BE49-F238E27FC236}">
                <a16:creationId xmlns:a16="http://schemas.microsoft.com/office/drawing/2014/main" id="{746DC9E8-FC02-44FB-9D79-80DDAB2E51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93163" y="6492875"/>
            <a:ext cx="3429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C691E3-6592-44FD-A338-5416A56D9FFC}" type="slidenum">
              <a:rPr lang="ru-RU" altLang="en-US" sz="1050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alt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6E286841-1E92-4A00-A738-B226F628B8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487700"/>
              </p:ext>
            </p:extLst>
          </p:nvPr>
        </p:nvGraphicFramePr>
        <p:xfrm>
          <a:off x="7937" y="116632"/>
          <a:ext cx="9028560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070">
              <a:srgbClr val="FFFFFF"/>
            </a:gs>
            <a:gs pos="4700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1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94738" y="6492875"/>
            <a:ext cx="3429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AD0C9CC-B36D-4F75-B1B1-F61E4C00248B}" type="slidenum">
              <a:rPr lang="ru-RU" altLang="en-US" sz="1100" smtClean="0"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90A82676-0162-471E-818B-B5C36E8E648D}"/>
              </a:ext>
            </a:extLst>
          </p:cNvPr>
          <p:cNvGraphicFramePr>
            <a:graphicFrameLocks/>
          </p:cNvGraphicFramePr>
          <p:nvPr/>
        </p:nvGraphicFramePr>
        <p:xfrm>
          <a:off x="107503" y="116632"/>
          <a:ext cx="8928497" cy="604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55EEA0BC-7413-430E-87EF-2544BF9F5065}"/>
              </a:ext>
            </a:extLst>
          </p:cNvPr>
          <p:cNvGraphicFramePr>
            <a:graphicFrameLocks/>
          </p:cNvGraphicFramePr>
          <p:nvPr/>
        </p:nvGraphicFramePr>
        <p:xfrm>
          <a:off x="107751" y="332978"/>
          <a:ext cx="8928497" cy="6192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539038D-899D-4E1A-B1CD-247BCC024A97}"/>
              </a:ext>
            </a:extLst>
          </p:cNvPr>
          <p:cNvGraphicFramePr>
            <a:graphicFrameLocks/>
          </p:cNvGraphicFramePr>
          <p:nvPr/>
        </p:nvGraphicFramePr>
        <p:xfrm>
          <a:off x="107503" y="84485"/>
          <a:ext cx="8933656" cy="64083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EBD9DB90-5886-4372-802B-E00D59ABEC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5858732"/>
              </p:ext>
            </p:extLst>
          </p:nvPr>
        </p:nvGraphicFramePr>
        <p:xfrm>
          <a:off x="0" y="21744"/>
          <a:ext cx="8934252" cy="66247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FCD076D9-7482-4ECA-B3DB-5434B0C6E2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8187414"/>
              </p:ext>
            </p:extLst>
          </p:nvPr>
        </p:nvGraphicFramePr>
        <p:xfrm>
          <a:off x="0" y="0"/>
          <a:ext cx="9143502" cy="6836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326">
              <a:schemeClr val="bg1"/>
            </a:gs>
            <a:gs pos="12000">
              <a:srgbClr val="FCFDFE"/>
            </a:gs>
            <a:gs pos="5000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6C28134-E956-45D0-A1F9-A30B4470B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C3FF07-E17F-4021-8EA2-B65AD03A92D5}" type="slidenum">
              <a:rPr lang="ru-RU" altLang="en-US" smtClean="0"/>
              <a:pPr>
                <a:defRPr/>
              </a:pPr>
              <a:t>5</a:t>
            </a:fld>
            <a:endParaRPr lang="ru-RU" altLang="en-US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548B1F08-36CB-42D0-87B8-A819B2D4C2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8877146"/>
              </p:ext>
            </p:extLst>
          </p:nvPr>
        </p:nvGraphicFramePr>
        <p:xfrm>
          <a:off x="143508" y="198586"/>
          <a:ext cx="8856984" cy="64608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D206A455-CA47-4580-A8DA-C1D677D422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2188702"/>
              </p:ext>
            </p:extLst>
          </p:nvPr>
        </p:nvGraphicFramePr>
        <p:xfrm>
          <a:off x="0" y="0"/>
          <a:ext cx="9110864" cy="6949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00827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000">
              <a:srgbClr val="FFFFFF"/>
            </a:gs>
            <a:gs pos="40000">
              <a:srgbClr val="F7FAFD"/>
            </a:gs>
            <a:gs pos="74001">
              <a:srgbClr val="B5D2EC"/>
            </a:gs>
            <a:gs pos="83000">
              <a:srgbClr val="B5D2EC"/>
            </a:gs>
            <a:gs pos="100000">
              <a:srgbClr val="CEE1F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778B65A-3FAD-409C-A535-D182066FB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499984-2621-46D8-AFB7-15D8DB5486F6}" type="slidenum">
              <a:rPr lang="ru-RU" altLang="en-US" smtClean="0"/>
              <a:pPr>
                <a:defRPr/>
              </a:pPr>
              <a:t>6</a:t>
            </a:fld>
            <a:endParaRPr lang="ru-RU" altLang="en-US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EEE1499F-69DA-4C1E-B859-A1A52E749A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9669842"/>
              </p:ext>
            </p:extLst>
          </p:nvPr>
        </p:nvGraphicFramePr>
        <p:xfrm>
          <a:off x="140419" y="17128"/>
          <a:ext cx="8863161" cy="6472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EA298933-FF5E-458C-91FB-A134512358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365800"/>
              </p:ext>
            </p:extLst>
          </p:nvPr>
        </p:nvGraphicFramePr>
        <p:xfrm>
          <a:off x="189780" y="104954"/>
          <a:ext cx="8954220" cy="6735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Текстура 1">
    <a:dk1>
      <a:srgbClr val="660000"/>
    </a:dk1>
    <a:lt1>
      <a:srgbClr val="FFFFFF"/>
    </a:lt1>
    <a:dk2>
      <a:srgbClr val="800000"/>
    </a:dk2>
    <a:lt2>
      <a:srgbClr val="FFFFCC"/>
    </a:lt2>
    <a:accent1>
      <a:srgbClr val="BE7960"/>
    </a:accent1>
    <a:accent2>
      <a:srgbClr val="CC6600"/>
    </a:accent2>
    <a:accent3>
      <a:srgbClr val="C0AAAA"/>
    </a:accent3>
    <a:accent4>
      <a:srgbClr val="DADADA"/>
    </a:accent4>
    <a:accent5>
      <a:srgbClr val="DBBEB6"/>
    </a:accent5>
    <a:accent6>
      <a:srgbClr val="B95C00"/>
    </a:accent6>
    <a:hlink>
      <a:srgbClr val="FFCC66"/>
    </a:hlink>
    <a:folHlink>
      <a:srgbClr val="CC3300"/>
    </a:folHlink>
  </a:clrScheme>
  <a:fontScheme name="Текстура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Текстура 1">
    <a:dk1>
      <a:srgbClr val="660000"/>
    </a:dk1>
    <a:lt1>
      <a:srgbClr val="FFFFFF"/>
    </a:lt1>
    <a:dk2>
      <a:srgbClr val="800000"/>
    </a:dk2>
    <a:lt2>
      <a:srgbClr val="FFFFCC"/>
    </a:lt2>
    <a:accent1>
      <a:srgbClr val="BE7960"/>
    </a:accent1>
    <a:accent2>
      <a:srgbClr val="CC6600"/>
    </a:accent2>
    <a:accent3>
      <a:srgbClr val="C0AAAA"/>
    </a:accent3>
    <a:accent4>
      <a:srgbClr val="DADADA"/>
    </a:accent4>
    <a:accent5>
      <a:srgbClr val="DBBEB6"/>
    </a:accent5>
    <a:accent6>
      <a:srgbClr val="B95C00"/>
    </a:accent6>
    <a:hlink>
      <a:srgbClr val="FFCC66"/>
    </a:hlink>
    <a:folHlink>
      <a:srgbClr val="CC3300"/>
    </a:folHlink>
  </a:clrScheme>
  <a:fontScheme name="Текстура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Текстура 1">
    <a:dk1>
      <a:srgbClr val="660000"/>
    </a:dk1>
    <a:lt1>
      <a:srgbClr val="FFFFFF"/>
    </a:lt1>
    <a:dk2>
      <a:srgbClr val="800000"/>
    </a:dk2>
    <a:lt2>
      <a:srgbClr val="FFFFCC"/>
    </a:lt2>
    <a:accent1>
      <a:srgbClr val="BE7960"/>
    </a:accent1>
    <a:accent2>
      <a:srgbClr val="CC6600"/>
    </a:accent2>
    <a:accent3>
      <a:srgbClr val="C0AAAA"/>
    </a:accent3>
    <a:accent4>
      <a:srgbClr val="DADADA"/>
    </a:accent4>
    <a:accent5>
      <a:srgbClr val="DBBEB6"/>
    </a:accent5>
    <a:accent6>
      <a:srgbClr val="B95C00"/>
    </a:accent6>
    <a:hlink>
      <a:srgbClr val="FFCC66"/>
    </a:hlink>
    <a:folHlink>
      <a:srgbClr val="CC3300"/>
    </a:folHlink>
  </a:clrScheme>
  <a:fontScheme name="Текстура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12240</TotalTime>
  <Words>396</Words>
  <Application>Microsoft Office PowerPoint</Application>
  <PresentationFormat>Экран (4:3)</PresentationFormat>
  <Paragraphs>119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Arial Cyr</vt:lpstr>
      <vt:lpstr>Calibri</vt:lpstr>
      <vt:lpstr>Calibri Light</vt:lpstr>
      <vt:lpstr>Impact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OFU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СОЦИАЛЬНО-ЭКОНОМИЧЕСКОЕ РАЗВИТИЕ КРИЧЕВСКОГО РАЙОНА</dc:title>
  <dc:creator>Administrator</dc:creator>
  <cp:lastModifiedBy>Чухлей Оксана Ивановна</cp:lastModifiedBy>
  <cp:revision>1502</cp:revision>
  <cp:lastPrinted>2022-07-08T06:16:46Z</cp:lastPrinted>
  <dcterms:created xsi:type="dcterms:W3CDTF">2006-06-20T07:40:21Z</dcterms:created>
  <dcterms:modified xsi:type="dcterms:W3CDTF">2023-07-31T10:01:53Z</dcterms:modified>
</cp:coreProperties>
</file>